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Agrandir" panose="020B0604020202020204" charset="0"/>
      <p:regular r:id="rId21"/>
    </p:embeddedFont>
    <p:embeddedFont>
      <p:font typeface="Agrandir Bold" panose="020B0604020202020204" charset="0"/>
      <p:regular r:id="rId22"/>
    </p:embeddedFont>
    <p:embeddedFont>
      <p:font typeface="Calibri" panose="020F0502020204030204" pitchFamily="34" charset="0"/>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61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29.12.2023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Hiện nay thì công nghệ vô cùng phát triển. Rất nhiều phần mềm, thiết bị IOT đến tay người dùng với nhiều kiến trúc khác nhau, do đó họ sẽ càng quan tâm đến cái độ bảo mật của thiết bị. </a:t>
            </a:r>
          </a:p>
          <a:p>
            <a:endParaRPr lang="en-US"/>
          </a:p>
          <a:p>
            <a:r>
              <a:rPr lang="en-US"/>
              <a:t>Những lập trình viên có thể chèn mã độc, đoạn code độc hại, dù họ không làm thế thì việc code có bug cũng gây ra các vấn đề nghiêm trọng.</a:t>
            </a:r>
          </a:p>
          <a:p>
            <a:endParaRPr lang="en-US"/>
          </a:p>
          <a:p>
            <a:r>
              <a:rPr lang="en-US"/>
              <a:t>Việc sử dụng các thư viện opensource trong dự án cũng là con dao hai lưỡi, khi mà nó được cung cấp từ bên thứ 3, zero trust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Ở đây thì paper này đưa ra 1 giải pháp là phát hiện sự giống nhau của binary code. Việc này khá hữu ích cho phân tích mã độc hoặc phát hiện ra các lỗ hỏng bảo mật. </a:t>
            </a:r>
          </a:p>
          <a:p>
            <a:endParaRPr lang="en-US"/>
          </a:p>
          <a:p>
            <a:r>
              <a:rPr lang="en-US"/>
              <a:t>Do các vấn đề bảo mật, bản quyền, kinh doanh. Trong thực tế ta rất khó để biết được source code. Do đó ở đây họ đề xuất phương pháp gọi là BinDeep, phương pháp này vượt trội hơn các phương pháp khác trc đó là nó không cần trích xuất các features, dùng deep learning để train, có thể kiểm tra các binary file mà không cần đọc source code. với 1 binary file thì sẽ kiểm tra trên nhiều version như là khác compiler, khác optimization level, khác kiến trúc CPU 64 bit, 32 bit, ARM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Paper đề xuất Mô hình Bindeep:</a:t>
            </a:r>
          </a:p>
          <a:p>
            <a:endParaRPr lang="en-US"/>
          </a:p>
          <a:p>
            <a:r>
              <a:rPr lang="en-US"/>
              <a:t>Ở đây sẽ nhận input là 2 binary file ở cấp độ function</a:t>
            </a:r>
          </a:p>
          <a:p>
            <a:endParaRPr lang="en-US"/>
          </a:p>
          <a:p>
            <a:r>
              <a:rPr lang="en-US"/>
              <a:t>Sau đó sẽ phân tích bằng IDA, lấy được code asm, normalize</a:t>
            </a:r>
          </a:p>
          <a:p>
            <a:endParaRPr lang="en-US"/>
          </a:p>
          <a:p>
            <a:r>
              <a:rPr lang="en-US"/>
              <a:t>Và dùng model word2vec để nhúng các vector vào model deeplearning</a:t>
            </a:r>
          </a:p>
          <a:p>
            <a:endParaRPr lang="en-US"/>
          </a:p>
          <a:p>
            <a:r>
              <a:rPr lang="en-US"/>
              <a:t>Ở đây paper đề xuất chia data thành 3 nhóm, train với 3 model. Vì source code sẽ được compile với 2 compiler là gcc, clang, 4 optimization levels, 3 kiến trúc là 32bit,64 bit, ARM. </a:t>
            </a:r>
          </a:p>
          <a:p>
            <a:r>
              <a:rPr lang="en-US"/>
              <a:t>Ở đây paper sẽ train với 3 model CNN, LSTM và CNN+LSTM, rồi đưa ra sự so sánh</a:t>
            </a:r>
          </a:p>
          <a:p>
            <a:endParaRPr lang="en-US"/>
          </a:p>
          <a:p>
            <a:r>
              <a:rPr lang="en-US"/>
              <a:t>Cuối cùng kết quả trả về sẽ là 1 hoặc 0, 1 cho sự tương đồng và ngược lại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paper đề xuất dùng các pakage linux có các source code .c, và họ thu thập được hơn 4tr mẫu. Tuy nhiên về vấn đề compile, các file này khá là lớn, khi compile thì gặp nhiều lỗi với việc bị thiếu thư viện, thiếu file config blabla. Do đó ở đây bọn em dùng các source code .c ở các challenge pwnable</a:t>
            </a:r>
          </a:p>
          <a:p>
            <a:endParaRPr lang="en-US"/>
          </a:p>
          <a:p>
            <a:r>
              <a:rPr lang="en-US"/>
              <a:t>Thay vì dùng IDA cần import thư viện, gây tốn kém bộ nhớ, cùng với yêu cầu phải là IDA pro, thì bọn em dùng objdump tiện hơn nhiều</a:t>
            </a:r>
          </a:p>
          <a:p>
            <a:endParaRPr lang="en-US"/>
          </a:p>
          <a:p>
            <a:r>
              <a:rPr lang="en-US"/>
              <a:t>Paper compile với 3 option. tuy nhiên bọn em chỉ làm với 2 option là compiler, optimization level, kiến trúc thì bọn em mặc định là 64 bit</a:t>
            </a:r>
          </a:p>
          <a:p>
            <a:endParaRPr lang="en-US"/>
          </a:p>
          <a:p>
            <a:r>
              <a:rPr lang="en-US"/>
              <a:t>Trong paper họ dùng 3 model để tính toán và cuối cùng sẽ đưa ra sự so sánh rằng CNN+LSTM là cái tốt nhất, còn bọn em thì dùng hẳn CNN+LSTM luôn</a:t>
            </a:r>
          </a:p>
          <a:p>
            <a:endParaRPr lang="en-US"/>
          </a:p>
          <a:p>
            <a:r>
              <a:rPr lang="en-US"/>
              <a:t>Họ còn chia nhóm data đầu vào cho việc train, còn bọn em thì dùng toàn bộ data đó với duy nhất 1 model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a:p>
          <a:p>
            <a:r>
              <a:rPr lang="en-US"/>
              <a:t>Sự khác nhau giữa paper và thực tế triển khai, Tuy đơn giản hơn nhưng mà cũng đi trọn vẹn các bước theo paper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Đây là phần normalize code assembly. </a:t>
            </a:r>
          </a:p>
          <a:p>
            <a:r>
              <a:rPr lang="en-US"/>
              <a:t>Các phương pháp mà các paper khác đã làm trước đó, họ thực hiện trích xuất features, còn ở đây mình dùng trọn vẹn binary file, tự reverse ra assembly code, do đó mình cần normalize sao cho tránh mất mát thông tin quá nhiều, kiểu vẫn giữ được đặc trưng của đoạn code.</a:t>
            </a:r>
          </a:p>
          <a:p>
            <a:r>
              <a:rPr lang="en-US"/>
              <a:t>Ở đây mình sẽ chia ra 8 loại: table này thể hiện là normalize toán hạng thì nó sẽ trông như nào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Đây là 8 types:</a:t>
            </a:r>
          </a:p>
          <a:p>
            <a:r>
              <a:rPr lang="en-US"/>
              <a:t>Thanh ghi là type one</a:t>
            </a:r>
          </a:p>
          <a:p>
            <a:r>
              <a:rPr lang="en-US"/>
              <a:t>Ô nhớ sẽ lần lượt là type two,three,four</a:t>
            </a:r>
          </a:p>
          <a:p>
            <a:r>
              <a:rPr lang="en-US"/>
              <a:t>Còn giá trị số: type five</a:t>
            </a:r>
          </a:p>
          <a:p>
            <a:r>
              <a:rPr lang="en-US"/>
              <a:t>địa chỉ tham số cho lệnh call là type eight</a:t>
            </a:r>
          </a:p>
          <a:p>
            <a:r>
              <a:rPr lang="en-US"/>
              <a:t>Các địa chỉ là tham số cho các lệnh jump là type seven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7.xml"/><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3" Type="http://schemas.openxmlformats.org/officeDocument/2006/relationships/image" Target="../media/image18.svg"/><Relationship Id="rId7" Type="http://schemas.openxmlformats.org/officeDocument/2006/relationships/image" Target="../media/image22.sv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18.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gif"/></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2.gif"/><Relationship Id="rId4" Type="http://schemas.openxmlformats.org/officeDocument/2006/relationships/image" Target="../media/image11.gif"/></Relationships>
</file>

<file path=ppt/slides/_rels/slide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9.gif"/><Relationship Id="rId4" Type="http://schemas.openxmlformats.org/officeDocument/2006/relationships/image" Target="../media/image14.sv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9.gif"/><Relationship Id="rId4"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10800000">
            <a:off x="8567287" y="-1012531"/>
            <a:ext cx="15735219" cy="13881357"/>
          </a:xfrm>
          <a:prstGeom prst="rect">
            <a:avLst/>
          </a:prstGeom>
        </p:spPr>
      </p:pic>
      <p:sp>
        <p:nvSpPr>
          <p:cNvPr id="3" name="TextBox 3"/>
          <p:cNvSpPr txBox="1"/>
          <p:nvPr/>
        </p:nvSpPr>
        <p:spPr>
          <a:xfrm>
            <a:off x="1214933" y="2274639"/>
            <a:ext cx="15786696" cy="3606800"/>
          </a:xfrm>
          <a:prstGeom prst="rect">
            <a:avLst/>
          </a:prstGeom>
        </p:spPr>
        <p:txBody>
          <a:bodyPr lIns="0" tIns="0" rIns="0" bIns="0" rtlCol="0" anchor="t">
            <a:spAutoFit/>
          </a:bodyPr>
          <a:lstStyle/>
          <a:p>
            <a:pPr algn="ctr">
              <a:lnSpc>
                <a:spcPts val="8800"/>
              </a:lnSpc>
            </a:pPr>
            <a:r>
              <a:rPr lang="en-US" sz="8000">
                <a:solidFill>
                  <a:srgbClr val="2B2B2B"/>
                </a:solidFill>
                <a:latin typeface="Agrandir"/>
              </a:rPr>
              <a:t>BinDeep: A Deep Learning Approach to Binary Code Similarity Detection</a:t>
            </a:r>
          </a:p>
        </p:txBody>
      </p:sp>
      <p:sp>
        <p:nvSpPr>
          <p:cNvPr id="4" name="TextBox 4"/>
          <p:cNvSpPr txBox="1"/>
          <p:nvPr/>
        </p:nvSpPr>
        <p:spPr>
          <a:xfrm>
            <a:off x="2552781" y="6617063"/>
            <a:ext cx="14096009" cy="793750"/>
          </a:xfrm>
          <a:prstGeom prst="rect">
            <a:avLst/>
          </a:prstGeom>
        </p:spPr>
        <p:txBody>
          <a:bodyPr lIns="0" tIns="0" rIns="0" bIns="0" rtlCol="0" anchor="t">
            <a:spAutoFit/>
          </a:bodyPr>
          <a:lstStyle/>
          <a:p>
            <a:pPr algn="ctr">
              <a:lnSpc>
                <a:spcPts val="5599"/>
              </a:lnSpc>
              <a:spcBef>
                <a:spcPct val="0"/>
              </a:spcBef>
            </a:pPr>
            <a:r>
              <a:rPr lang="en-US" sz="3999">
                <a:solidFill>
                  <a:srgbClr val="2B2B2B"/>
                </a:solidFill>
                <a:latin typeface="Agrandir"/>
              </a:rPr>
              <a:t>Group02 - CK 10</a:t>
            </a:r>
          </a:p>
        </p:txBody>
      </p:sp>
      <p:pic>
        <p:nvPicPr>
          <p:cNvPr id="5" name="Picture 5"/>
          <p:cNvPicPr>
            <a:picLocks noChangeAspect="1"/>
          </p:cNvPicPr>
          <p:nvPr/>
        </p:nvPicPr>
        <p:blipFill>
          <a:blip r:embed="rId3">
            <a:alphaModFix amt="50000"/>
          </a:blip>
          <a:srcRect/>
          <a:stretch>
            <a:fillRect/>
          </a:stretch>
        </p:blipFill>
        <p:spPr>
          <a:xfrm>
            <a:off x="-2318726" y="-376453"/>
            <a:ext cx="9743013" cy="1709948"/>
          </a:xfrm>
          <a:prstGeom prst="rect">
            <a:avLst/>
          </a:prstGeom>
        </p:spPr>
      </p:pic>
      <p:pic>
        <p:nvPicPr>
          <p:cNvPr id="6" name="Picture 6"/>
          <p:cNvPicPr>
            <a:picLocks noChangeAspect="1"/>
          </p:cNvPicPr>
          <p:nvPr/>
        </p:nvPicPr>
        <p:blipFill>
          <a:blip r:embed="rId4">
            <a:alphaModFix amt="25000"/>
          </a:blip>
          <a:srcRect/>
          <a:stretch>
            <a:fillRect/>
          </a:stretch>
        </p:blipFill>
        <p:spPr>
          <a:xfrm rot="-7199120">
            <a:off x="-2896988" y="-1002021"/>
            <a:ext cx="5793977" cy="589544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a:off x="7889712" y="-423652"/>
            <a:ext cx="11467938" cy="2012681"/>
          </a:xfrm>
          <a:prstGeom prst="rect">
            <a:avLst/>
          </a:prstGeom>
        </p:spPr>
      </p:pic>
      <p:pic>
        <p:nvPicPr>
          <p:cNvPr id="3" name="Picture 3"/>
          <p:cNvPicPr>
            <a:picLocks noChangeAspect="1"/>
          </p:cNvPicPr>
          <p:nvPr/>
        </p:nvPicPr>
        <p:blipFill>
          <a:blip r:embed="rId3">
            <a:alphaModFix amt="25000"/>
          </a:blip>
          <a:srcRect/>
          <a:stretch>
            <a:fillRect/>
          </a:stretch>
        </p:blipFill>
        <p:spPr>
          <a:xfrm flipH="1">
            <a:off x="-807433" y="8462042"/>
            <a:ext cx="10522933" cy="2420275"/>
          </a:xfrm>
          <a:prstGeom prst="rect">
            <a:avLst/>
          </a:prstGeom>
        </p:spPr>
      </p:pic>
      <p:sp>
        <p:nvSpPr>
          <p:cNvPr id="4" name="TextBox 4"/>
          <p:cNvSpPr txBox="1"/>
          <p:nvPr/>
        </p:nvSpPr>
        <p:spPr>
          <a:xfrm>
            <a:off x="207169" y="54051"/>
            <a:ext cx="5963005" cy="1247775"/>
          </a:xfrm>
          <a:prstGeom prst="rect">
            <a:avLst/>
          </a:prstGeom>
        </p:spPr>
        <p:txBody>
          <a:bodyPr lIns="0" tIns="0" rIns="0" bIns="0" rtlCol="0" anchor="t">
            <a:spAutoFit/>
          </a:bodyPr>
          <a:lstStyle/>
          <a:p>
            <a:pPr marL="0" lvl="0" indent="0" algn="ctr">
              <a:lnSpc>
                <a:spcPts val="8399"/>
              </a:lnSpc>
              <a:spcBef>
                <a:spcPct val="0"/>
              </a:spcBef>
            </a:pPr>
            <a:r>
              <a:rPr lang="en-US" sz="6999">
                <a:solidFill>
                  <a:srgbClr val="2B2B2B"/>
                </a:solidFill>
                <a:latin typeface="Agrandir"/>
              </a:rPr>
              <a:t>Built Dataset</a:t>
            </a:r>
          </a:p>
        </p:txBody>
      </p:sp>
      <p:grpSp>
        <p:nvGrpSpPr>
          <p:cNvPr id="5" name="Group 5"/>
          <p:cNvGrpSpPr/>
          <p:nvPr/>
        </p:nvGrpSpPr>
        <p:grpSpPr>
          <a:xfrm>
            <a:off x="1028700" y="3576306"/>
            <a:ext cx="2702896" cy="1104409"/>
            <a:chOff x="0" y="0"/>
            <a:chExt cx="711874" cy="290873"/>
          </a:xfrm>
        </p:grpSpPr>
        <p:sp>
          <p:nvSpPr>
            <p:cNvPr id="6" name="Freeform 6"/>
            <p:cNvSpPr/>
            <p:nvPr/>
          </p:nvSpPr>
          <p:spPr>
            <a:xfrm>
              <a:off x="0" y="0"/>
              <a:ext cx="711874" cy="290873"/>
            </a:xfrm>
            <a:custGeom>
              <a:avLst/>
              <a:gdLst/>
              <a:ahLst/>
              <a:cxnLst/>
              <a:rect l="l" t="t" r="r" b="b"/>
              <a:pathLst>
                <a:path w="711874" h="290873">
                  <a:moveTo>
                    <a:pt x="145437" y="0"/>
                  </a:moveTo>
                  <a:lnTo>
                    <a:pt x="566437" y="0"/>
                  </a:lnTo>
                  <a:cubicBezTo>
                    <a:pt x="646760" y="0"/>
                    <a:pt x="711874" y="65114"/>
                    <a:pt x="711874" y="145437"/>
                  </a:cubicBezTo>
                  <a:lnTo>
                    <a:pt x="711874" y="145437"/>
                  </a:lnTo>
                  <a:cubicBezTo>
                    <a:pt x="711874" y="184009"/>
                    <a:pt x="696551" y="221001"/>
                    <a:pt x="669276" y="248276"/>
                  </a:cubicBezTo>
                  <a:cubicBezTo>
                    <a:pt x="642002" y="275550"/>
                    <a:pt x="605009" y="290873"/>
                    <a:pt x="566437" y="290873"/>
                  </a:cubicBezTo>
                  <a:lnTo>
                    <a:pt x="145437" y="290873"/>
                  </a:lnTo>
                  <a:cubicBezTo>
                    <a:pt x="106864" y="290873"/>
                    <a:pt x="69872" y="275550"/>
                    <a:pt x="42597" y="248276"/>
                  </a:cubicBezTo>
                  <a:cubicBezTo>
                    <a:pt x="15323" y="221001"/>
                    <a:pt x="0" y="184009"/>
                    <a:pt x="0" y="145437"/>
                  </a:cubicBezTo>
                  <a:lnTo>
                    <a:pt x="0" y="145437"/>
                  </a:lnTo>
                  <a:cubicBezTo>
                    <a:pt x="0" y="106864"/>
                    <a:pt x="15323" y="69872"/>
                    <a:pt x="42597" y="42597"/>
                  </a:cubicBezTo>
                  <a:cubicBezTo>
                    <a:pt x="69872" y="15323"/>
                    <a:pt x="106864" y="0"/>
                    <a:pt x="145437" y="0"/>
                  </a:cubicBezTo>
                  <a:close/>
                </a:path>
              </a:pathLst>
            </a:custGeom>
            <a:solidFill>
              <a:srgbClr val="FFDE59"/>
            </a:solidFill>
          </p:spPr>
          <p:txBody>
            <a:bodyPr/>
            <a:lstStyle/>
            <a:p>
              <a:endParaRPr lang="en-US"/>
            </a:p>
          </p:txBody>
        </p:sp>
        <p:sp>
          <p:nvSpPr>
            <p:cNvPr id="7" name="TextBox 7"/>
            <p:cNvSpPr txBox="1"/>
            <p:nvPr/>
          </p:nvSpPr>
          <p:spPr>
            <a:xfrm>
              <a:off x="0" y="-171450"/>
              <a:ext cx="711874" cy="462323"/>
            </a:xfrm>
            <a:prstGeom prst="rect">
              <a:avLst/>
            </a:prstGeom>
          </p:spPr>
          <p:txBody>
            <a:bodyPr lIns="50800" tIns="50800" rIns="50800" bIns="50800" rtlCol="0" anchor="ctr"/>
            <a:lstStyle/>
            <a:p>
              <a:pPr algn="ctr">
                <a:lnSpc>
                  <a:spcPts val="4900"/>
                </a:lnSpc>
              </a:pPr>
              <a:r>
                <a:rPr lang="en-US" sz="3500">
                  <a:solidFill>
                    <a:srgbClr val="000000"/>
                  </a:solidFill>
                  <a:latin typeface="Agrandir"/>
                </a:rPr>
                <a:t>gcc</a:t>
              </a:r>
            </a:p>
          </p:txBody>
        </p:sp>
      </p:grpSp>
      <p:grpSp>
        <p:nvGrpSpPr>
          <p:cNvPr id="8" name="Group 8"/>
          <p:cNvGrpSpPr/>
          <p:nvPr/>
        </p:nvGrpSpPr>
        <p:grpSpPr>
          <a:xfrm>
            <a:off x="1028700" y="5585590"/>
            <a:ext cx="2702896" cy="1104409"/>
            <a:chOff x="0" y="0"/>
            <a:chExt cx="711874" cy="290873"/>
          </a:xfrm>
        </p:grpSpPr>
        <p:sp>
          <p:nvSpPr>
            <p:cNvPr id="9" name="Freeform 9"/>
            <p:cNvSpPr/>
            <p:nvPr/>
          </p:nvSpPr>
          <p:spPr>
            <a:xfrm>
              <a:off x="0" y="0"/>
              <a:ext cx="711874" cy="290873"/>
            </a:xfrm>
            <a:custGeom>
              <a:avLst/>
              <a:gdLst/>
              <a:ahLst/>
              <a:cxnLst/>
              <a:rect l="l" t="t" r="r" b="b"/>
              <a:pathLst>
                <a:path w="711874" h="290873">
                  <a:moveTo>
                    <a:pt x="145437" y="0"/>
                  </a:moveTo>
                  <a:lnTo>
                    <a:pt x="566437" y="0"/>
                  </a:lnTo>
                  <a:cubicBezTo>
                    <a:pt x="646760" y="0"/>
                    <a:pt x="711874" y="65114"/>
                    <a:pt x="711874" y="145437"/>
                  </a:cubicBezTo>
                  <a:lnTo>
                    <a:pt x="711874" y="145437"/>
                  </a:lnTo>
                  <a:cubicBezTo>
                    <a:pt x="711874" y="184009"/>
                    <a:pt x="696551" y="221001"/>
                    <a:pt x="669276" y="248276"/>
                  </a:cubicBezTo>
                  <a:cubicBezTo>
                    <a:pt x="642002" y="275550"/>
                    <a:pt x="605009" y="290873"/>
                    <a:pt x="566437" y="290873"/>
                  </a:cubicBezTo>
                  <a:lnTo>
                    <a:pt x="145437" y="290873"/>
                  </a:lnTo>
                  <a:cubicBezTo>
                    <a:pt x="106864" y="290873"/>
                    <a:pt x="69872" y="275550"/>
                    <a:pt x="42597" y="248276"/>
                  </a:cubicBezTo>
                  <a:cubicBezTo>
                    <a:pt x="15323" y="221001"/>
                    <a:pt x="0" y="184009"/>
                    <a:pt x="0" y="145437"/>
                  </a:cubicBezTo>
                  <a:lnTo>
                    <a:pt x="0" y="145437"/>
                  </a:lnTo>
                  <a:cubicBezTo>
                    <a:pt x="0" y="106864"/>
                    <a:pt x="15323" y="69872"/>
                    <a:pt x="42597" y="42597"/>
                  </a:cubicBezTo>
                  <a:cubicBezTo>
                    <a:pt x="69872" y="15323"/>
                    <a:pt x="106864" y="0"/>
                    <a:pt x="145437" y="0"/>
                  </a:cubicBezTo>
                  <a:close/>
                </a:path>
              </a:pathLst>
            </a:custGeom>
            <a:solidFill>
              <a:srgbClr val="FFDE59"/>
            </a:solidFill>
          </p:spPr>
          <p:txBody>
            <a:bodyPr/>
            <a:lstStyle/>
            <a:p>
              <a:endParaRPr lang="en-US"/>
            </a:p>
          </p:txBody>
        </p:sp>
        <p:sp>
          <p:nvSpPr>
            <p:cNvPr id="10" name="TextBox 10"/>
            <p:cNvSpPr txBox="1"/>
            <p:nvPr/>
          </p:nvSpPr>
          <p:spPr>
            <a:xfrm>
              <a:off x="0" y="-171450"/>
              <a:ext cx="711874" cy="462323"/>
            </a:xfrm>
            <a:prstGeom prst="rect">
              <a:avLst/>
            </a:prstGeom>
          </p:spPr>
          <p:txBody>
            <a:bodyPr lIns="50800" tIns="50800" rIns="50800" bIns="50800" rtlCol="0" anchor="ctr"/>
            <a:lstStyle/>
            <a:p>
              <a:pPr algn="ctr">
                <a:lnSpc>
                  <a:spcPts val="4900"/>
                </a:lnSpc>
              </a:pPr>
              <a:r>
                <a:rPr lang="en-US" sz="3500">
                  <a:solidFill>
                    <a:srgbClr val="000000"/>
                  </a:solidFill>
                  <a:latin typeface="Agrandir"/>
                </a:rPr>
                <a:t>clang</a:t>
              </a:r>
            </a:p>
          </p:txBody>
        </p:sp>
      </p:grpSp>
      <p:grpSp>
        <p:nvGrpSpPr>
          <p:cNvPr id="11" name="Group 11"/>
          <p:cNvGrpSpPr/>
          <p:nvPr/>
        </p:nvGrpSpPr>
        <p:grpSpPr>
          <a:xfrm>
            <a:off x="7170654" y="1569648"/>
            <a:ext cx="2702896" cy="1104409"/>
            <a:chOff x="0" y="0"/>
            <a:chExt cx="711874" cy="290873"/>
          </a:xfrm>
        </p:grpSpPr>
        <p:sp>
          <p:nvSpPr>
            <p:cNvPr id="12" name="Freeform 12"/>
            <p:cNvSpPr/>
            <p:nvPr/>
          </p:nvSpPr>
          <p:spPr>
            <a:xfrm>
              <a:off x="0" y="0"/>
              <a:ext cx="711874" cy="290873"/>
            </a:xfrm>
            <a:custGeom>
              <a:avLst/>
              <a:gdLst/>
              <a:ahLst/>
              <a:cxnLst/>
              <a:rect l="l" t="t" r="r" b="b"/>
              <a:pathLst>
                <a:path w="711874" h="290873">
                  <a:moveTo>
                    <a:pt x="145437" y="0"/>
                  </a:moveTo>
                  <a:lnTo>
                    <a:pt x="566437" y="0"/>
                  </a:lnTo>
                  <a:cubicBezTo>
                    <a:pt x="646760" y="0"/>
                    <a:pt x="711874" y="65114"/>
                    <a:pt x="711874" y="145437"/>
                  </a:cubicBezTo>
                  <a:lnTo>
                    <a:pt x="711874" y="145437"/>
                  </a:lnTo>
                  <a:cubicBezTo>
                    <a:pt x="711874" y="184009"/>
                    <a:pt x="696551" y="221001"/>
                    <a:pt x="669276" y="248276"/>
                  </a:cubicBezTo>
                  <a:cubicBezTo>
                    <a:pt x="642002" y="275550"/>
                    <a:pt x="605009" y="290873"/>
                    <a:pt x="566437" y="290873"/>
                  </a:cubicBezTo>
                  <a:lnTo>
                    <a:pt x="145437" y="290873"/>
                  </a:lnTo>
                  <a:cubicBezTo>
                    <a:pt x="106864" y="290873"/>
                    <a:pt x="69872" y="275550"/>
                    <a:pt x="42597" y="248276"/>
                  </a:cubicBezTo>
                  <a:cubicBezTo>
                    <a:pt x="15323" y="221001"/>
                    <a:pt x="0" y="184009"/>
                    <a:pt x="0" y="145437"/>
                  </a:cubicBezTo>
                  <a:lnTo>
                    <a:pt x="0" y="145437"/>
                  </a:lnTo>
                  <a:cubicBezTo>
                    <a:pt x="0" y="106864"/>
                    <a:pt x="15323" y="69872"/>
                    <a:pt x="42597" y="42597"/>
                  </a:cubicBezTo>
                  <a:cubicBezTo>
                    <a:pt x="69872" y="15323"/>
                    <a:pt x="106864" y="0"/>
                    <a:pt x="145437" y="0"/>
                  </a:cubicBezTo>
                  <a:close/>
                </a:path>
              </a:pathLst>
            </a:custGeom>
            <a:solidFill>
              <a:srgbClr val="FFDE59"/>
            </a:solidFill>
          </p:spPr>
          <p:txBody>
            <a:bodyPr/>
            <a:lstStyle/>
            <a:p>
              <a:endParaRPr lang="en-US"/>
            </a:p>
          </p:txBody>
        </p:sp>
        <p:sp>
          <p:nvSpPr>
            <p:cNvPr id="13" name="TextBox 13"/>
            <p:cNvSpPr txBox="1"/>
            <p:nvPr/>
          </p:nvSpPr>
          <p:spPr>
            <a:xfrm>
              <a:off x="0" y="-171450"/>
              <a:ext cx="711874" cy="462323"/>
            </a:xfrm>
            <a:prstGeom prst="rect">
              <a:avLst/>
            </a:prstGeom>
          </p:spPr>
          <p:txBody>
            <a:bodyPr lIns="50800" tIns="50800" rIns="50800" bIns="50800" rtlCol="0" anchor="ctr"/>
            <a:lstStyle/>
            <a:p>
              <a:pPr algn="ctr">
                <a:lnSpc>
                  <a:spcPts val="4900"/>
                </a:lnSpc>
              </a:pPr>
              <a:r>
                <a:rPr lang="en-US" sz="3500">
                  <a:solidFill>
                    <a:srgbClr val="000000"/>
                  </a:solidFill>
                  <a:latin typeface="Agrandir"/>
                </a:rPr>
                <a:t>O0</a:t>
              </a:r>
            </a:p>
          </p:txBody>
        </p:sp>
      </p:grpSp>
      <p:grpSp>
        <p:nvGrpSpPr>
          <p:cNvPr id="14" name="Group 14"/>
          <p:cNvGrpSpPr/>
          <p:nvPr/>
        </p:nvGrpSpPr>
        <p:grpSpPr>
          <a:xfrm>
            <a:off x="7170654" y="3576306"/>
            <a:ext cx="2702896" cy="1104409"/>
            <a:chOff x="0" y="0"/>
            <a:chExt cx="711874" cy="290873"/>
          </a:xfrm>
        </p:grpSpPr>
        <p:sp>
          <p:nvSpPr>
            <p:cNvPr id="15" name="Freeform 15"/>
            <p:cNvSpPr/>
            <p:nvPr/>
          </p:nvSpPr>
          <p:spPr>
            <a:xfrm>
              <a:off x="0" y="0"/>
              <a:ext cx="711874" cy="290873"/>
            </a:xfrm>
            <a:custGeom>
              <a:avLst/>
              <a:gdLst/>
              <a:ahLst/>
              <a:cxnLst/>
              <a:rect l="l" t="t" r="r" b="b"/>
              <a:pathLst>
                <a:path w="711874" h="290873">
                  <a:moveTo>
                    <a:pt x="145437" y="0"/>
                  </a:moveTo>
                  <a:lnTo>
                    <a:pt x="566437" y="0"/>
                  </a:lnTo>
                  <a:cubicBezTo>
                    <a:pt x="646760" y="0"/>
                    <a:pt x="711874" y="65114"/>
                    <a:pt x="711874" y="145437"/>
                  </a:cubicBezTo>
                  <a:lnTo>
                    <a:pt x="711874" y="145437"/>
                  </a:lnTo>
                  <a:cubicBezTo>
                    <a:pt x="711874" y="184009"/>
                    <a:pt x="696551" y="221001"/>
                    <a:pt x="669276" y="248276"/>
                  </a:cubicBezTo>
                  <a:cubicBezTo>
                    <a:pt x="642002" y="275550"/>
                    <a:pt x="605009" y="290873"/>
                    <a:pt x="566437" y="290873"/>
                  </a:cubicBezTo>
                  <a:lnTo>
                    <a:pt x="145437" y="290873"/>
                  </a:lnTo>
                  <a:cubicBezTo>
                    <a:pt x="106864" y="290873"/>
                    <a:pt x="69872" y="275550"/>
                    <a:pt x="42597" y="248276"/>
                  </a:cubicBezTo>
                  <a:cubicBezTo>
                    <a:pt x="15323" y="221001"/>
                    <a:pt x="0" y="184009"/>
                    <a:pt x="0" y="145437"/>
                  </a:cubicBezTo>
                  <a:lnTo>
                    <a:pt x="0" y="145437"/>
                  </a:lnTo>
                  <a:cubicBezTo>
                    <a:pt x="0" y="106864"/>
                    <a:pt x="15323" y="69872"/>
                    <a:pt x="42597" y="42597"/>
                  </a:cubicBezTo>
                  <a:cubicBezTo>
                    <a:pt x="69872" y="15323"/>
                    <a:pt x="106864" y="0"/>
                    <a:pt x="145437" y="0"/>
                  </a:cubicBezTo>
                  <a:close/>
                </a:path>
              </a:pathLst>
            </a:custGeom>
            <a:solidFill>
              <a:srgbClr val="FFDE59"/>
            </a:solidFill>
          </p:spPr>
          <p:txBody>
            <a:bodyPr/>
            <a:lstStyle/>
            <a:p>
              <a:endParaRPr lang="en-US"/>
            </a:p>
          </p:txBody>
        </p:sp>
        <p:sp>
          <p:nvSpPr>
            <p:cNvPr id="16" name="TextBox 16"/>
            <p:cNvSpPr txBox="1"/>
            <p:nvPr/>
          </p:nvSpPr>
          <p:spPr>
            <a:xfrm>
              <a:off x="0" y="-171450"/>
              <a:ext cx="711874" cy="462323"/>
            </a:xfrm>
            <a:prstGeom prst="rect">
              <a:avLst/>
            </a:prstGeom>
          </p:spPr>
          <p:txBody>
            <a:bodyPr lIns="50800" tIns="50800" rIns="50800" bIns="50800" rtlCol="0" anchor="ctr"/>
            <a:lstStyle/>
            <a:p>
              <a:pPr algn="ctr">
                <a:lnSpc>
                  <a:spcPts val="4900"/>
                </a:lnSpc>
              </a:pPr>
              <a:r>
                <a:rPr lang="en-US" sz="3500">
                  <a:solidFill>
                    <a:srgbClr val="000000"/>
                  </a:solidFill>
                  <a:latin typeface="Agrandir"/>
                </a:rPr>
                <a:t>O1</a:t>
              </a:r>
            </a:p>
          </p:txBody>
        </p:sp>
      </p:grpSp>
      <p:grpSp>
        <p:nvGrpSpPr>
          <p:cNvPr id="17" name="Group 17"/>
          <p:cNvGrpSpPr/>
          <p:nvPr/>
        </p:nvGrpSpPr>
        <p:grpSpPr>
          <a:xfrm>
            <a:off x="7170654" y="5585590"/>
            <a:ext cx="2702896" cy="1104409"/>
            <a:chOff x="0" y="0"/>
            <a:chExt cx="711874" cy="290873"/>
          </a:xfrm>
        </p:grpSpPr>
        <p:sp>
          <p:nvSpPr>
            <p:cNvPr id="18" name="Freeform 18"/>
            <p:cNvSpPr/>
            <p:nvPr/>
          </p:nvSpPr>
          <p:spPr>
            <a:xfrm>
              <a:off x="0" y="0"/>
              <a:ext cx="711874" cy="290873"/>
            </a:xfrm>
            <a:custGeom>
              <a:avLst/>
              <a:gdLst/>
              <a:ahLst/>
              <a:cxnLst/>
              <a:rect l="l" t="t" r="r" b="b"/>
              <a:pathLst>
                <a:path w="711874" h="290873">
                  <a:moveTo>
                    <a:pt x="145437" y="0"/>
                  </a:moveTo>
                  <a:lnTo>
                    <a:pt x="566437" y="0"/>
                  </a:lnTo>
                  <a:cubicBezTo>
                    <a:pt x="646760" y="0"/>
                    <a:pt x="711874" y="65114"/>
                    <a:pt x="711874" y="145437"/>
                  </a:cubicBezTo>
                  <a:lnTo>
                    <a:pt x="711874" y="145437"/>
                  </a:lnTo>
                  <a:cubicBezTo>
                    <a:pt x="711874" y="184009"/>
                    <a:pt x="696551" y="221001"/>
                    <a:pt x="669276" y="248276"/>
                  </a:cubicBezTo>
                  <a:cubicBezTo>
                    <a:pt x="642002" y="275550"/>
                    <a:pt x="605009" y="290873"/>
                    <a:pt x="566437" y="290873"/>
                  </a:cubicBezTo>
                  <a:lnTo>
                    <a:pt x="145437" y="290873"/>
                  </a:lnTo>
                  <a:cubicBezTo>
                    <a:pt x="106864" y="290873"/>
                    <a:pt x="69872" y="275550"/>
                    <a:pt x="42597" y="248276"/>
                  </a:cubicBezTo>
                  <a:cubicBezTo>
                    <a:pt x="15323" y="221001"/>
                    <a:pt x="0" y="184009"/>
                    <a:pt x="0" y="145437"/>
                  </a:cubicBezTo>
                  <a:lnTo>
                    <a:pt x="0" y="145437"/>
                  </a:lnTo>
                  <a:cubicBezTo>
                    <a:pt x="0" y="106864"/>
                    <a:pt x="15323" y="69872"/>
                    <a:pt x="42597" y="42597"/>
                  </a:cubicBezTo>
                  <a:cubicBezTo>
                    <a:pt x="69872" y="15323"/>
                    <a:pt x="106864" y="0"/>
                    <a:pt x="145437" y="0"/>
                  </a:cubicBezTo>
                  <a:close/>
                </a:path>
              </a:pathLst>
            </a:custGeom>
            <a:solidFill>
              <a:srgbClr val="FFDE59"/>
            </a:solidFill>
          </p:spPr>
          <p:txBody>
            <a:bodyPr/>
            <a:lstStyle/>
            <a:p>
              <a:endParaRPr lang="en-US"/>
            </a:p>
          </p:txBody>
        </p:sp>
        <p:sp>
          <p:nvSpPr>
            <p:cNvPr id="19" name="TextBox 19"/>
            <p:cNvSpPr txBox="1"/>
            <p:nvPr/>
          </p:nvSpPr>
          <p:spPr>
            <a:xfrm>
              <a:off x="0" y="-171450"/>
              <a:ext cx="711874" cy="462323"/>
            </a:xfrm>
            <a:prstGeom prst="rect">
              <a:avLst/>
            </a:prstGeom>
          </p:spPr>
          <p:txBody>
            <a:bodyPr lIns="50800" tIns="50800" rIns="50800" bIns="50800" rtlCol="0" anchor="ctr"/>
            <a:lstStyle/>
            <a:p>
              <a:pPr algn="ctr">
                <a:lnSpc>
                  <a:spcPts val="4900"/>
                </a:lnSpc>
              </a:pPr>
              <a:r>
                <a:rPr lang="en-US" sz="3500">
                  <a:solidFill>
                    <a:srgbClr val="000000"/>
                  </a:solidFill>
                  <a:latin typeface="Agrandir"/>
                </a:rPr>
                <a:t>O2</a:t>
              </a:r>
            </a:p>
          </p:txBody>
        </p:sp>
      </p:grpSp>
      <p:grpSp>
        <p:nvGrpSpPr>
          <p:cNvPr id="20" name="Group 20"/>
          <p:cNvGrpSpPr/>
          <p:nvPr/>
        </p:nvGrpSpPr>
        <p:grpSpPr>
          <a:xfrm>
            <a:off x="7170654" y="7594875"/>
            <a:ext cx="2702896" cy="1104409"/>
            <a:chOff x="0" y="0"/>
            <a:chExt cx="711874" cy="290873"/>
          </a:xfrm>
        </p:grpSpPr>
        <p:sp>
          <p:nvSpPr>
            <p:cNvPr id="21" name="Freeform 21"/>
            <p:cNvSpPr/>
            <p:nvPr/>
          </p:nvSpPr>
          <p:spPr>
            <a:xfrm>
              <a:off x="0" y="0"/>
              <a:ext cx="711874" cy="290873"/>
            </a:xfrm>
            <a:custGeom>
              <a:avLst/>
              <a:gdLst/>
              <a:ahLst/>
              <a:cxnLst/>
              <a:rect l="l" t="t" r="r" b="b"/>
              <a:pathLst>
                <a:path w="711874" h="290873">
                  <a:moveTo>
                    <a:pt x="145437" y="0"/>
                  </a:moveTo>
                  <a:lnTo>
                    <a:pt x="566437" y="0"/>
                  </a:lnTo>
                  <a:cubicBezTo>
                    <a:pt x="646760" y="0"/>
                    <a:pt x="711874" y="65114"/>
                    <a:pt x="711874" y="145437"/>
                  </a:cubicBezTo>
                  <a:lnTo>
                    <a:pt x="711874" y="145437"/>
                  </a:lnTo>
                  <a:cubicBezTo>
                    <a:pt x="711874" y="184009"/>
                    <a:pt x="696551" y="221001"/>
                    <a:pt x="669276" y="248276"/>
                  </a:cubicBezTo>
                  <a:cubicBezTo>
                    <a:pt x="642002" y="275550"/>
                    <a:pt x="605009" y="290873"/>
                    <a:pt x="566437" y="290873"/>
                  </a:cubicBezTo>
                  <a:lnTo>
                    <a:pt x="145437" y="290873"/>
                  </a:lnTo>
                  <a:cubicBezTo>
                    <a:pt x="106864" y="290873"/>
                    <a:pt x="69872" y="275550"/>
                    <a:pt x="42597" y="248276"/>
                  </a:cubicBezTo>
                  <a:cubicBezTo>
                    <a:pt x="15323" y="221001"/>
                    <a:pt x="0" y="184009"/>
                    <a:pt x="0" y="145437"/>
                  </a:cubicBezTo>
                  <a:lnTo>
                    <a:pt x="0" y="145437"/>
                  </a:lnTo>
                  <a:cubicBezTo>
                    <a:pt x="0" y="106864"/>
                    <a:pt x="15323" y="69872"/>
                    <a:pt x="42597" y="42597"/>
                  </a:cubicBezTo>
                  <a:cubicBezTo>
                    <a:pt x="69872" y="15323"/>
                    <a:pt x="106864" y="0"/>
                    <a:pt x="145437" y="0"/>
                  </a:cubicBezTo>
                  <a:close/>
                </a:path>
              </a:pathLst>
            </a:custGeom>
            <a:solidFill>
              <a:srgbClr val="FFDE59"/>
            </a:solidFill>
          </p:spPr>
          <p:txBody>
            <a:bodyPr/>
            <a:lstStyle/>
            <a:p>
              <a:endParaRPr lang="en-US"/>
            </a:p>
          </p:txBody>
        </p:sp>
        <p:sp>
          <p:nvSpPr>
            <p:cNvPr id="22" name="TextBox 22"/>
            <p:cNvSpPr txBox="1"/>
            <p:nvPr/>
          </p:nvSpPr>
          <p:spPr>
            <a:xfrm>
              <a:off x="0" y="-171450"/>
              <a:ext cx="711874" cy="462323"/>
            </a:xfrm>
            <a:prstGeom prst="rect">
              <a:avLst/>
            </a:prstGeom>
          </p:spPr>
          <p:txBody>
            <a:bodyPr lIns="50800" tIns="50800" rIns="50800" bIns="50800" rtlCol="0" anchor="ctr"/>
            <a:lstStyle/>
            <a:p>
              <a:pPr algn="ctr">
                <a:lnSpc>
                  <a:spcPts val="4900"/>
                </a:lnSpc>
              </a:pPr>
              <a:r>
                <a:rPr lang="en-US" sz="3500">
                  <a:solidFill>
                    <a:srgbClr val="000000"/>
                  </a:solidFill>
                  <a:latin typeface="Agrandir"/>
                </a:rPr>
                <a:t>O3</a:t>
              </a:r>
            </a:p>
          </p:txBody>
        </p:sp>
      </p:grpSp>
      <p:grpSp>
        <p:nvGrpSpPr>
          <p:cNvPr id="23" name="Group 23"/>
          <p:cNvGrpSpPr/>
          <p:nvPr/>
        </p:nvGrpSpPr>
        <p:grpSpPr>
          <a:xfrm>
            <a:off x="13312608" y="2482244"/>
            <a:ext cx="2702896" cy="1104409"/>
            <a:chOff x="0" y="0"/>
            <a:chExt cx="711874" cy="290873"/>
          </a:xfrm>
        </p:grpSpPr>
        <p:sp>
          <p:nvSpPr>
            <p:cNvPr id="24" name="Freeform 24"/>
            <p:cNvSpPr/>
            <p:nvPr/>
          </p:nvSpPr>
          <p:spPr>
            <a:xfrm>
              <a:off x="0" y="0"/>
              <a:ext cx="711874" cy="290873"/>
            </a:xfrm>
            <a:custGeom>
              <a:avLst/>
              <a:gdLst/>
              <a:ahLst/>
              <a:cxnLst/>
              <a:rect l="l" t="t" r="r" b="b"/>
              <a:pathLst>
                <a:path w="711874" h="290873">
                  <a:moveTo>
                    <a:pt x="145437" y="0"/>
                  </a:moveTo>
                  <a:lnTo>
                    <a:pt x="566437" y="0"/>
                  </a:lnTo>
                  <a:cubicBezTo>
                    <a:pt x="646760" y="0"/>
                    <a:pt x="711874" y="65114"/>
                    <a:pt x="711874" y="145437"/>
                  </a:cubicBezTo>
                  <a:lnTo>
                    <a:pt x="711874" y="145437"/>
                  </a:lnTo>
                  <a:cubicBezTo>
                    <a:pt x="711874" y="184009"/>
                    <a:pt x="696551" y="221001"/>
                    <a:pt x="669276" y="248276"/>
                  </a:cubicBezTo>
                  <a:cubicBezTo>
                    <a:pt x="642002" y="275550"/>
                    <a:pt x="605009" y="290873"/>
                    <a:pt x="566437" y="290873"/>
                  </a:cubicBezTo>
                  <a:lnTo>
                    <a:pt x="145437" y="290873"/>
                  </a:lnTo>
                  <a:cubicBezTo>
                    <a:pt x="106864" y="290873"/>
                    <a:pt x="69872" y="275550"/>
                    <a:pt x="42597" y="248276"/>
                  </a:cubicBezTo>
                  <a:cubicBezTo>
                    <a:pt x="15323" y="221001"/>
                    <a:pt x="0" y="184009"/>
                    <a:pt x="0" y="145437"/>
                  </a:cubicBezTo>
                  <a:lnTo>
                    <a:pt x="0" y="145437"/>
                  </a:lnTo>
                  <a:cubicBezTo>
                    <a:pt x="0" y="106864"/>
                    <a:pt x="15323" y="69872"/>
                    <a:pt x="42597" y="42597"/>
                  </a:cubicBezTo>
                  <a:cubicBezTo>
                    <a:pt x="69872" y="15323"/>
                    <a:pt x="106864" y="0"/>
                    <a:pt x="145437" y="0"/>
                  </a:cubicBezTo>
                  <a:close/>
                </a:path>
              </a:pathLst>
            </a:custGeom>
            <a:solidFill>
              <a:srgbClr val="FFDE59"/>
            </a:solidFill>
          </p:spPr>
          <p:txBody>
            <a:bodyPr/>
            <a:lstStyle/>
            <a:p>
              <a:endParaRPr lang="en-US"/>
            </a:p>
          </p:txBody>
        </p:sp>
        <p:sp>
          <p:nvSpPr>
            <p:cNvPr id="25" name="TextBox 25"/>
            <p:cNvSpPr txBox="1"/>
            <p:nvPr/>
          </p:nvSpPr>
          <p:spPr>
            <a:xfrm>
              <a:off x="0" y="-171450"/>
              <a:ext cx="711874" cy="462323"/>
            </a:xfrm>
            <a:prstGeom prst="rect">
              <a:avLst/>
            </a:prstGeom>
          </p:spPr>
          <p:txBody>
            <a:bodyPr lIns="50800" tIns="50800" rIns="50800" bIns="50800" rtlCol="0" anchor="ctr"/>
            <a:lstStyle/>
            <a:p>
              <a:pPr algn="ctr">
                <a:lnSpc>
                  <a:spcPts val="4900"/>
                </a:lnSpc>
              </a:pPr>
              <a:r>
                <a:rPr lang="en-US" sz="3500">
                  <a:solidFill>
                    <a:srgbClr val="000000"/>
                  </a:solidFill>
                  <a:latin typeface="Agrandir"/>
                </a:rPr>
                <a:t>x86</a:t>
              </a:r>
            </a:p>
          </p:txBody>
        </p:sp>
      </p:grpSp>
      <p:grpSp>
        <p:nvGrpSpPr>
          <p:cNvPr id="26" name="Group 26"/>
          <p:cNvGrpSpPr/>
          <p:nvPr/>
        </p:nvGrpSpPr>
        <p:grpSpPr>
          <a:xfrm>
            <a:off x="13312608" y="4582261"/>
            <a:ext cx="2702896" cy="1104409"/>
            <a:chOff x="0" y="0"/>
            <a:chExt cx="711874" cy="290873"/>
          </a:xfrm>
        </p:grpSpPr>
        <p:sp>
          <p:nvSpPr>
            <p:cNvPr id="27" name="Freeform 27"/>
            <p:cNvSpPr/>
            <p:nvPr/>
          </p:nvSpPr>
          <p:spPr>
            <a:xfrm>
              <a:off x="0" y="0"/>
              <a:ext cx="711874" cy="290873"/>
            </a:xfrm>
            <a:custGeom>
              <a:avLst/>
              <a:gdLst/>
              <a:ahLst/>
              <a:cxnLst/>
              <a:rect l="l" t="t" r="r" b="b"/>
              <a:pathLst>
                <a:path w="711874" h="290873">
                  <a:moveTo>
                    <a:pt x="145437" y="0"/>
                  </a:moveTo>
                  <a:lnTo>
                    <a:pt x="566437" y="0"/>
                  </a:lnTo>
                  <a:cubicBezTo>
                    <a:pt x="646760" y="0"/>
                    <a:pt x="711874" y="65114"/>
                    <a:pt x="711874" y="145437"/>
                  </a:cubicBezTo>
                  <a:lnTo>
                    <a:pt x="711874" y="145437"/>
                  </a:lnTo>
                  <a:cubicBezTo>
                    <a:pt x="711874" y="184009"/>
                    <a:pt x="696551" y="221001"/>
                    <a:pt x="669276" y="248276"/>
                  </a:cubicBezTo>
                  <a:cubicBezTo>
                    <a:pt x="642002" y="275550"/>
                    <a:pt x="605009" y="290873"/>
                    <a:pt x="566437" y="290873"/>
                  </a:cubicBezTo>
                  <a:lnTo>
                    <a:pt x="145437" y="290873"/>
                  </a:lnTo>
                  <a:cubicBezTo>
                    <a:pt x="106864" y="290873"/>
                    <a:pt x="69872" y="275550"/>
                    <a:pt x="42597" y="248276"/>
                  </a:cubicBezTo>
                  <a:cubicBezTo>
                    <a:pt x="15323" y="221001"/>
                    <a:pt x="0" y="184009"/>
                    <a:pt x="0" y="145437"/>
                  </a:cubicBezTo>
                  <a:lnTo>
                    <a:pt x="0" y="145437"/>
                  </a:lnTo>
                  <a:cubicBezTo>
                    <a:pt x="0" y="106864"/>
                    <a:pt x="15323" y="69872"/>
                    <a:pt x="42597" y="42597"/>
                  </a:cubicBezTo>
                  <a:cubicBezTo>
                    <a:pt x="69872" y="15323"/>
                    <a:pt x="106864" y="0"/>
                    <a:pt x="145437" y="0"/>
                  </a:cubicBezTo>
                  <a:close/>
                </a:path>
              </a:pathLst>
            </a:custGeom>
            <a:solidFill>
              <a:srgbClr val="FFDE59"/>
            </a:solidFill>
          </p:spPr>
          <p:txBody>
            <a:bodyPr/>
            <a:lstStyle/>
            <a:p>
              <a:endParaRPr lang="en-US"/>
            </a:p>
          </p:txBody>
        </p:sp>
        <p:sp>
          <p:nvSpPr>
            <p:cNvPr id="28" name="TextBox 28"/>
            <p:cNvSpPr txBox="1"/>
            <p:nvPr/>
          </p:nvSpPr>
          <p:spPr>
            <a:xfrm>
              <a:off x="0" y="-171450"/>
              <a:ext cx="711874" cy="462323"/>
            </a:xfrm>
            <a:prstGeom prst="rect">
              <a:avLst/>
            </a:prstGeom>
          </p:spPr>
          <p:txBody>
            <a:bodyPr lIns="50800" tIns="50800" rIns="50800" bIns="50800" rtlCol="0" anchor="ctr"/>
            <a:lstStyle/>
            <a:p>
              <a:pPr algn="ctr">
                <a:lnSpc>
                  <a:spcPts val="4900"/>
                </a:lnSpc>
              </a:pPr>
              <a:r>
                <a:rPr lang="en-US" sz="3500">
                  <a:solidFill>
                    <a:srgbClr val="000000"/>
                  </a:solidFill>
                  <a:latin typeface="Agrandir"/>
                </a:rPr>
                <a:t>x86-64</a:t>
              </a:r>
            </a:p>
          </p:txBody>
        </p:sp>
      </p:grpSp>
      <p:grpSp>
        <p:nvGrpSpPr>
          <p:cNvPr id="29" name="Group 29"/>
          <p:cNvGrpSpPr/>
          <p:nvPr/>
        </p:nvGrpSpPr>
        <p:grpSpPr>
          <a:xfrm>
            <a:off x="13312608" y="6700347"/>
            <a:ext cx="2702896" cy="1104409"/>
            <a:chOff x="0" y="0"/>
            <a:chExt cx="711874" cy="290873"/>
          </a:xfrm>
        </p:grpSpPr>
        <p:sp>
          <p:nvSpPr>
            <p:cNvPr id="30" name="Freeform 30"/>
            <p:cNvSpPr/>
            <p:nvPr/>
          </p:nvSpPr>
          <p:spPr>
            <a:xfrm>
              <a:off x="0" y="0"/>
              <a:ext cx="711874" cy="290873"/>
            </a:xfrm>
            <a:custGeom>
              <a:avLst/>
              <a:gdLst/>
              <a:ahLst/>
              <a:cxnLst/>
              <a:rect l="l" t="t" r="r" b="b"/>
              <a:pathLst>
                <a:path w="711874" h="290873">
                  <a:moveTo>
                    <a:pt x="145437" y="0"/>
                  </a:moveTo>
                  <a:lnTo>
                    <a:pt x="566437" y="0"/>
                  </a:lnTo>
                  <a:cubicBezTo>
                    <a:pt x="646760" y="0"/>
                    <a:pt x="711874" y="65114"/>
                    <a:pt x="711874" y="145437"/>
                  </a:cubicBezTo>
                  <a:lnTo>
                    <a:pt x="711874" y="145437"/>
                  </a:lnTo>
                  <a:cubicBezTo>
                    <a:pt x="711874" y="184009"/>
                    <a:pt x="696551" y="221001"/>
                    <a:pt x="669276" y="248276"/>
                  </a:cubicBezTo>
                  <a:cubicBezTo>
                    <a:pt x="642002" y="275550"/>
                    <a:pt x="605009" y="290873"/>
                    <a:pt x="566437" y="290873"/>
                  </a:cubicBezTo>
                  <a:lnTo>
                    <a:pt x="145437" y="290873"/>
                  </a:lnTo>
                  <a:cubicBezTo>
                    <a:pt x="106864" y="290873"/>
                    <a:pt x="69872" y="275550"/>
                    <a:pt x="42597" y="248276"/>
                  </a:cubicBezTo>
                  <a:cubicBezTo>
                    <a:pt x="15323" y="221001"/>
                    <a:pt x="0" y="184009"/>
                    <a:pt x="0" y="145437"/>
                  </a:cubicBezTo>
                  <a:lnTo>
                    <a:pt x="0" y="145437"/>
                  </a:lnTo>
                  <a:cubicBezTo>
                    <a:pt x="0" y="106864"/>
                    <a:pt x="15323" y="69872"/>
                    <a:pt x="42597" y="42597"/>
                  </a:cubicBezTo>
                  <a:cubicBezTo>
                    <a:pt x="69872" y="15323"/>
                    <a:pt x="106864" y="0"/>
                    <a:pt x="145437" y="0"/>
                  </a:cubicBezTo>
                  <a:close/>
                </a:path>
              </a:pathLst>
            </a:custGeom>
            <a:solidFill>
              <a:srgbClr val="FFDE59"/>
            </a:solidFill>
          </p:spPr>
          <p:txBody>
            <a:bodyPr/>
            <a:lstStyle/>
            <a:p>
              <a:endParaRPr lang="en-US"/>
            </a:p>
          </p:txBody>
        </p:sp>
        <p:sp>
          <p:nvSpPr>
            <p:cNvPr id="31" name="TextBox 31"/>
            <p:cNvSpPr txBox="1"/>
            <p:nvPr/>
          </p:nvSpPr>
          <p:spPr>
            <a:xfrm>
              <a:off x="0" y="-171450"/>
              <a:ext cx="711874" cy="462323"/>
            </a:xfrm>
            <a:prstGeom prst="rect">
              <a:avLst/>
            </a:prstGeom>
          </p:spPr>
          <p:txBody>
            <a:bodyPr lIns="50800" tIns="50800" rIns="50800" bIns="50800" rtlCol="0" anchor="ctr"/>
            <a:lstStyle/>
            <a:p>
              <a:pPr algn="ctr">
                <a:lnSpc>
                  <a:spcPts val="4900"/>
                </a:lnSpc>
              </a:pPr>
              <a:r>
                <a:rPr lang="en-US" sz="3500">
                  <a:solidFill>
                    <a:srgbClr val="000000"/>
                  </a:solidFill>
                  <a:latin typeface="Agrandir"/>
                </a:rPr>
                <a:t>ARM</a:t>
              </a:r>
            </a:p>
          </p:txBody>
        </p:sp>
      </p:grpSp>
      <p:sp>
        <p:nvSpPr>
          <p:cNvPr id="32" name="TextBox 32"/>
          <p:cNvSpPr txBox="1"/>
          <p:nvPr/>
        </p:nvSpPr>
        <p:spPr>
          <a:xfrm>
            <a:off x="825280" y="8957805"/>
            <a:ext cx="3109735" cy="714375"/>
          </a:xfrm>
          <a:prstGeom prst="rect">
            <a:avLst/>
          </a:prstGeom>
        </p:spPr>
        <p:txBody>
          <a:bodyPr lIns="0" tIns="0" rIns="0" bIns="0" rtlCol="0" anchor="t">
            <a:spAutoFit/>
          </a:bodyPr>
          <a:lstStyle/>
          <a:p>
            <a:pPr marL="0" lvl="0" indent="0" algn="ctr">
              <a:lnSpc>
                <a:spcPts val="4799"/>
              </a:lnSpc>
              <a:spcBef>
                <a:spcPct val="0"/>
              </a:spcBef>
            </a:pPr>
            <a:r>
              <a:rPr lang="en-US" sz="3999">
                <a:solidFill>
                  <a:srgbClr val="2B2B2B"/>
                </a:solidFill>
                <a:latin typeface="Agrandir"/>
              </a:rPr>
              <a:t>compilers</a:t>
            </a:r>
          </a:p>
        </p:txBody>
      </p:sp>
      <p:sp>
        <p:nvSpPr>
          <p:cNvPr id="33" name="TextBox 33"/>
          <p:cNvSpPr txBox="1"/>
          <p:nvPr/>
        </p:nvSpPr>
        <p:spPr>
          <a:xfrm>
            <a:off x="6276672" y="8957805"/>
            <a:ext cx="4490860" cy="714375"/>
          </a:xfrm>
          <a:prstGeom prst="rect">
            <a:avLst/>
          </a:prstGeom>
        </p:spPr>
        <p:txBody>
          <a:bodyPr lIns="0" tIns="0" rIns="0" bIns="0" rtlCol="0" anchor="t">
            <a:spAutoFit/>
          </a:bodyPr>
          <a:lstStyle/>
          <a:p>
            <a:pPr marL="0" lvl="0" indent="0" algn="ctr">
              <a:lnSpc>
                <a:spcPts val="4799"/>
              </a:lnSpc>
              <a:spcBef>
                <a:spcPct val="0"/>
              </a:spcBef>
            </a:pPr>
            <a:r>
              <a:rPr lang="en-US" sz="3999">
                <a:solidFill>
                  <a:srgbClr val="2B2B2B"/>
                </a:solidFill>
                <a:latin typeface="Agrandir"/>
              </a:rPr>
              <a:t>optimization levels</a:t>
            </a:r>
          </a:p>
        </p:txBody>
      </p:sp>
      <p:sp>
        <p:nvSpPr>
          <p:cNvPr id="34" name="TextBox 34"/>
          <p:cNvSpPr txBox="1"/>
          <p:nvPr/>
        </p:nvSpPr>
        <p:spPr>
          <a:xfrm>
            <a:off x="12068813" y="8957805"/>
            <a:ext cx="5190487" cy="714375"/>
          </a:xfrm>
          <a:prstGeom prst="rect">
            <a:avLst/>
          </a:prstGeom>
        </p:spPr>
        <p:txBody>
          <a:bodyPr lIns="0" tIns="0" rIns="0" bIns="0" rtlCol="0" anchor="t">
            <a:spAutoFit/>
          </a:bodyPr>
          <a:lstStyle/>
          <a:p>
            <a:pPr marL="0" lvl="0" indent="0" algn="ctr">
              <a:lnSpc>
                <a:spcPts val="4799"/>
              </a:lnSpc>
              <a:spcBef>
                <a:spcPct val="0"/>
              </a:spcBef>
            </a:pPr>
            <a:r>
              <a:rPr lang="en-US" sz="3999">
                <a:solidFill>
                  <a:srgbClr val="2B2B2B"/>
                </a:solidFill>
                <a:latin typeface="Agrandir"/>
              </a:rPr>
              <a:t> CPU architectures</a:t>
            </a:r>
          </a:p>
        </p:txBody>
      </p:sp>
      <p:sp>
        <p:nvSpPr>
          <p:cNvPr id="35" name="AutoShape 35"/>
          <p:cNvSpPr/>
          <p:nvPr/>
        </p:nvSpPr>
        <p:spPr>
          <a:xfrm flipV="1">
            <a:off x="3731596" y="2121853"/>
            <a:ext cx="3439058" cy="2006658"/>
          </a:xfrm>
          <a:prstGeom prst="line">
            <a:avLst/>
          </a:prstGeom>
          <a:ln w="38100" cap="flat">
            <a:solidFill>
              <a:srgbClr val="000000"/>
            </a:solidFill>
            <a:prstDash val="solid"/>
            <a:headEnd type="none" w="sm" len="sm"/>
            <a:tailEnd type="arrow" w="med" len="sm"/>
          </a:ln>
        </p:spPr>
        <p:txBody>
          <a:bodyPr/>
          <a:lstStyle/>
          <a:p>
            <a:endParaRPr lang="en-US"/>
          </a:p>
        </p:txBody>
      </p:sp>
      <p:sp>
        <p:nvSpPr>
          <p:cNvPr id="36" name="AutoShape 36"/>
          <p:cNvSpPr/>
          <p:nvPr/>
        </p:nvSpPr>
        <p:spPr>
          <a:xfrm>
            <a:off x="3731596" y="4128511"/>
            <a:ext cx="3439058" cy="0"/>
          </a:xfrm>
          <a:prstGeom prst="line">
            <a:avLst/>
          </a:prstGeom>
          <a:ln w="38100" cap="flat">
            <a:solidFill>
              <a:srgbClr val="000000"/>
            </a:solidFill>
            <a:prstDash val="solid"/>
            <a:headEnd type="none" w="sm" len="sm"/>
            <a:tailEnd type="arrow" w="med" len="sm"/>
          </a:ln>
        </p:spPr>
        <p:txBody>
          <a:bodyPr/>
          <a:lstStyle/>
          <a:p>
            <a:endParaRPr lang="en-US"/>
          </a:p>
        </p:txBody>
      </p:sp>
      <p:sp>
        <p:nvSpPr>
          <p:cNvPr id="37" name="AutoShape 37"/>
          <p:cNvSpPr/>
          <p:nvPr/>
        </p:nvSpPr>
        <p:spPr>
          <a:xfrm>
            <a:off x="3731596" y="4128511"/>
            <a:ext cx="3439058" cy="2009284"/>
          </a:xfrm>
          <a:prstGeom prst="line">
            <a:avLst/>
          </a:prstGeom>
          <a:ln w="38100" cap="flat">
            <a:solidFill>
              <a:srgbClr val="000000"/>
            </a:solidFill>
            <a:prstDash val="solid"/>
            <a:headEnd type="none" w="sm" len="sm"/>
            <a:tailEnd type="arrow" w="med" len="sm"/>
          </a:ln>
        </p:spPr>
        <p:txBody>
          <a:bodyPr/>
          <a:lstStyle/>
          <a:p>
            <a:endParaRPr lang="en-US"/>
          </a:p>
        </p:txBody>
      </p:sp>
      <p:sp>
        <p:nvSpPr>
          <p:cNvPr id="38" name="AutoShape 38"/>
          <p:cNvSpPr/>
          <p:nvPr/>
        </p:nvSpPr>
        <p:spPr>
          <a:xfrm>
            <a:off x="3731596" y="4128511"/>
            <a:ext cx="3439058" cy="4018568"/>
          </a:xfrm>
          <a:prstGeom prst="line">
            <a:avLst/>
          </a:prstGeom>
          <a:ln w="38100" cap="flat">
            <a:solidFill>
              <a:srgbClr val="000000"/>
            </a:solidFill>
            <a:prstDash val="solid"/>
            <a:headEnd type="none" w="sm" len="sm"/>
            <a:tailEnd type="arrow" w="med" len="sm"/>
          </a:ln>
        </p:spPr>
        <p:txBody>
          <a:bodyPr/>
          <a:lstStyle/>
          <a:p>
            <a:endParaRPr lang="en-US"/>
          </a:p>
        </p:txBody>
      </p:sp>
      <p:sp>
        <p:nvSpPr>
          <p:cNvPr id="39" name="AutoShape 39"/>
          <p:cNvSpPr/>
          <p:nvPr/>
        </p:nvSpPr>
        <p:spPr>
          <a:xfrm>
            <a:off x="9873550" y="2121853"/>
            <a:ext cx="3439058" cy="912596"/>
          </a:xfrm>
          <a:prstGeom prst="line">
            <a:avLst/>
          </a:prstGeom>
          <a:ln w="38100" cap="flat">
            <a:solidFill>
              <a:srgbClr val="000000"/>
            </a:solidFill>
            <a:prstDash val="solid"/>
            <a:headEnd type="none" w="sm" len="sm"/>
            <a:tailEnd type="arrow" w="med" len="sm"/>
          </a:ln>
        </p:spPr>
        <p:txBody>
          <a:bodyPr/>
          <a:lstStyle/>
          <a:p>
            <a:endParaRPr lang="en-US"/>
          </a:p>
        </p:txBody>
      </p:sp>
      <p:sp>
        <p:nvSpPr>
          <p:cNvPr id="40" name="AutoShape 40"/>
          <p:cNvSpPr/>
          <p:nvPr/>
        </p:nvSpPr>
        <p:spPr>
          <a:xfrm>
            <a:off x="9873550" y="2121853"/>
            <a:ext cx="3750130" cy="2558863"/>
          </a:xfrm>
          <a:prstGeom prst="line">
            <a:avLst/>
          </a:prstGeom>
          <a:ln w="38100" cap="flat">
            <a:solidFill>
              <a:srgbClr val="000000"/>
            </a:solidFill>
            <a:prstDash val="solid"/>
            <a:headEnd type="none" w="sm" len="sm"/>
            <a:tailEnd type="arrow" w="med" len="sm"/>
          </a:ln>
        </p:spPr>
        <p:txBody>
          <a:bodyPr/>
          <a:lstStyle/>
          <a:p>
            <a:endParaRPr lang="en-US"/>
          </a:p>
        </p:txBody>
      </p:sp>
      <p:sp>
        <p:nvSpPr>
          <p:cNvPr id="41" name="AutoShape 41"/>
          <p:cNvSpPr/>
          <p:nvPr/>
        </p:nvSpPr>
        <p:spPr>
          <a:xfrm>
            <a:off x="9873550" y="2121853"/>
            <a:ext cx="3439058" cy="4578494"/>
          </a:xfrm>
          <a:prstGeom prst="line">
            <a:avLst/>
          </a:prstGeom>
          <a:ln w="38100" cap="flat">
            <a:solidFill>
              <a:srgbClr val="000000"/>
            </a:solidFill>
            <a:prstDash val="solid"/>
            <a:headEnd type="none" w="sm" len="sm"/>
            <a:tailEnd type="arrow" w="med" len="sm"/>
          </a:ln>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a:off x="7889712" y="-423652"/>
            <a:ext cx="11467938" cy="2012681"/>
          </a:xfrm>
          <a:prstGeom prst="rect">
            <a:avLst/>
          </a:prstGeom>
        </p:spPr>
      </p:pic>
      <p:pic>
        <p:nvPicPr>
          <p:cNvPr id="3" name="Picture 3"/>
          <p:cNvPicPr>
            <a:picLocks noChangeAspect="1"/>
          </p:cNvPicPr>
          <p:nvPr/>
        </p:nvPicPr>
        <p:blipFill>
          <a:blip r:embed="rId3">
            <a:alphaModFix amt="25000"/>
          </a:blip>
          <a:srcRect/>
          <a:stretch>
            <a:fillRect/>
          </a:stretch>
        </p:blipFill>
        <p:spPr>
          <a:xfrm flipH="1">
            <a:off x="-807433" y="8462042"/>
            <a:ext cx="10522933" cy="2420275"/>
          </a:xfrm>
          <a:prstGeom prst="rect">
            <a:avLst/>
          </a:prstGeom>
        </p:spPr>
      </p:pic>
      <p:sp>
        <p:nvSpPr>
          <p:cNvPr id="4" name="TextBox 4"/>
          <p:cNvSpPr txBox="1"/>
          <p:nvPr/>
        </p:nvSpPr>
        <p:spPr>
          <a:xfrm>
            <a:off x="337480" y="-47251"/>
            <a:ext cx="5748692" cy="1247775"/>
          </a:xfrm>
          <a:prstGeom prst="rect">
            <a:avLst/>
          </a:prstGeom>
        </p:spPr>
        <p:txBody>
          <a:bodyPr lIns="0" tIns="0" rIns="0" bIns="0" rtlCol="0" anchor="t">
            <a:spAutoFit/>
          </a:bodyPr>
          <a:lstStyle/>
          <a:p>
            <a:pPr marL="0" lvl="0" indent="0" algn="ctr">
              <a:lnSpc>
                <a:spcPts val="8399"/>
              </a:lnSpc>
              <a:spcBef>
                <a:spcPct val="0"/>
              </a:spcBef>
            </a:pPr>
            <a:r>
              <a:rPr lang="en-US" sz="6999">
                <a:solidFill>
                  <a:srgbClr val="2B2B2B"/>
                </a:solidFill>
                <a:latin typeface="Agrandir"/>
              </a:rPr>
              <a:t>Built Dataset </a:t>
            </a:r>
          </a:p>
        </p:txBody>
      </p:sp>
      <p:grpSp>
        <p:nvGrpSpPr>
          <p:cNvPr id="5" name="Group 5"/>
          <p:cNvGrpSpPr/>
          <p:nvPr/>
        </p:nvGrpSpPr>
        <p:grpSpPr>
          <a:xfrm>
            <a:off x="1028700" y="3576306"/>
            <a:ext cx="2702896" cy="1104409"/>
            <a:chOff x="0" y="0"/>
            <a:chExt cx="711874" cy="290873"/>
          </a:xfrm>
        </p:grpSpPr>
        <p:sp>
          <p:nvSpPr>
            <p:cNvPr id="6" name="Freeform 6"/>
            <p:cNvSpPr/>
            <p:nvPr/>
          </p:nvSpPr>
          <p:spPr>
            <a:xfrm>
              <a:off x="0" y="0"/>
              <a:ext cx="711874" cy="290873"/>
            </a:xfrm>
            <a:custGeom>
              <a:avLst/>
              <a:gdLst/>
              <a:ahLst/>
              <a:cxnLst/>
              <a:rect l="l" t="t" r="r" b="b"/>
              <a:pathLst>
                <a:path w="711874" h="290873">
                  <a:moveTo>
                    <a:pt x="145437" y="0"/>
                  </a:moveTo>
                  <a:lnTo>
                    <a:pt x="566437" y="0"/>
                  </a:lnTo>
                  <a:cubicBezTo>
                    <a:pt x="646760" y="0"/>
                    <a:pt x="711874" y="65114"/>
                    <a:pt x="711874" y="145437"/>
                  </a:cubicBezTo>
                  <a:lnTo>
                    <a:pt x="711874" y="145437"/>
                  </a:lnTo>
                  <a:cubicBezTo>
                    <a:pt x="711874" y="184009"/>
                    <a:pt x="696551" y="221001"/>
                    <a:pt x="669276" y="248276"/>
                  </a:cubicBezTo>
                  <a:cubicBezTo>
                    <a:pt x="642002" y="275550"/>
                    <a:pt x="605009" y="290873"/>
                    <a:pt x="566437" y="290873"/>
                  </a:cubicBezTo>
                  <a:lnTo>
                    <a:pt x="145437" y="290873"/>
                  </a:lnTo>
                  <a:cubicBezTo>
                    <a:pt x="106864" y="290873"/>
                    <a:pt x="69872" y="275550"/>
                    <a:pt x="42597" y="248276"/>
                  </a:cubicBezTo>
                  <a:cubicBezTo>
                    <a:pt x="15323" y="221001"/>
                    <a:pt x="0" y="184009"/>
                    <a:pt x="0" y="145437"/>
                  </a:cubicBezTo>
                  <a:lnTo>
                    <a:pt x="0" y="145437"/>
                  </a:lnTo>
                  <a:cubicBezTo>
                    <a:pt x="0" y="106864"/>
                    <a:pt x="15323" y="69872"/>
                    <a:pt x="42597" y="42597"/>
                  </a:cubicBezTo>
                  <a:cubicBezTo>
                    <a:pt x="69872" y="15323"/>
                    <a:pt x="106864" y="0"/>
                    <a:pt x="145437" y="0"/>
                  </a:cubicBezTo>
                  <a:close/>
                </a:path>
              </a:pathLst>
            </a:custGeom>
            <a:solidFill>
              <a:srgbClr val="FFDE59"/>
            </a:solidFill>
          </p:spPr>
          <p:txBody>
            <a:bodyPr/>
            <a:lstStyle/>
            <a:p>
              <a:endParaRPr lang="en-US"/>
            </a:p>
          </p:txBody>
        </p:sp>
        <p:sp>
          <p:nvSpPr>
            <p:cNvPr id="7" name="TextBox 7"/>
            <p:cNvSpPr txBox="1"/>
            <p:nvPr/>
          </p:nvSpPr>
          <p:spPr>
            <a:xfrm>
              <a:off x="0" y="-171450"/>
              <a:ext cx="711874" cy="462323"/>
            </a:xfrm>
            <a:prstGeom prst="rect">
              <a:avLst/>
            </a:prstGeom>
          </p:spPr>
          <p:txBody>
            <a:bodyPr lIns="50800" tIns="50800" rIns="50800" bIns="50800" rtlCol="0" anchor="ctr"/>
            <a:lstStyle/>
            <a:p>
              <a:pPr algn="ctr">
                <a:lnSpc>
                  <a:spcPts val="4900"/>
                </a:lnSpc>
              </a:pPr>
              <a:r>
                <a:rPr lang="en-US" sz="3500">
                  <a:solidFill>
                    <a:srgbClr val="000000"/>
                  </a:solidFill>
                  <a:latin typeface="Agrandir"/>
                </a:rPr>
                <a:t>gcc</a:t>
              </a:r>
            </a:p>
          </p:txBody>
        </p:sp>
      </p:grpSp>
      <p:grpSp>
        <p:nvGrpSpPr>
          <p:cNvPr id="8" name="Group 8"/>
          <p:cNvGrpSpPr/>
          <p:nvPr/>
        </p:nvGrpSpPr>
        <p:grpSpPr>
          <a:xfrm>
            <a:off x="1028700" y="5585590"/>
            <a:ext cx="2702896" cy="1104409"/>
            <a:chOff x="0" y="0"/>
            <a:chExt cx="711874" cy="290873"/>
          </a:xfrm>
        </p:grpSpPr>
        <p:sp>
          <p:nvSpPr>
            <p:cNvPr id="9" name="Freeform 9"/>
            <p:cNvSpPr/>
            <p:nvPr/>
          </p:nvSpPr>
          <p:spPr>
            <a:xfrm>
              <a:off x="0" y="0"/>
              <a:ext cx="711874" cy="290873"/>
            </a:xfrm>
            <a:custGeom>
              <a:avLst/>
              <a:gdLst/>
              <a:ahLst/>
              <a:cxnLst/>
              <a:rect l="l" t="t" r="r" b="b"/>
              <a:pathLst>
                <a:path w="711874" h="290873">
                  <a:moveTo>
                    <a:pt x="145437" y="0"/>
                  </a:moveTo>
                  <a:lnTo>
                    <a:pt x="566437" y="0"/>
                  </a:lnTo>
                  <a:cubicBezTo>
                    <a:pt x="646760" y="0"/>
                    <a:pt x="711874" y="65114"/>
                    <a:pt x="711874" y="145437"/>
                  </a:cubicBezTo>
                  <a:lnTo>
                    <a:pt x="711874" y="145437"/>
                  </a:lnTo>
                  <a:cubicBezTo>
                    <a:pt x="711874" y="184009"/>
                    <a:pt x="696551" y="221001"/>
                    <a:pt x="669276" y="248276"/>
                  </a:cubicBezTo>
                  <a:cubicBezTo>
                    <a:pt x="642002" y="275550"/>
                    <a:pt x="605009" y="290873"/>
                    <a:pt x="566437" y="290873"/>
                  </a:cubicBezTo>
                  <a:lnTo>
                    <a:pt x="145437" y="290873"/>
                  </a:lnTo>
                  <a:cubicBezTo>
                    <a:pt x="106864" y="290873"/>
                    <a:pt x="69872" y="275550"/>
                    <a:pt x="42597" y="248276"/>
                  </a:cubicBezTo>
                  <a:cubicBezTo>
                    <a:pt x="15323" y="221001"/>
                    <a:pt x="0" y="184009"/>
                    <a:pt x="0" y="145437"/>
                  </a:cubicBezTo>
                  <a:lnTo>
                    <a:pt x="0" y="145437"/>
                  </a:lnTo>
                  <a:cubicBezTo>
                    <a:pt x="0" y="106864"/>
                    <a:pt x="15323" y="69872"/>
                    <a:pt x="42597" y="42597"/>
                  </a:cubicBezTo>
                  <a:cubicBezTo>
                    <a:pt x="69872" y="15323"/>
                    <a:pt x="106864" y="0"/>
                    <a:pt x="145437" y="0"/>
                  </a:cubicBezTo>
                  <a:close/>
                </a:path>
              </a:pathLst>
            </a:custGeom>
            <a:solidFill>
              <a:srgbClr val="FFDE59"/>
            </a:solidFill>
          </p:spPr>
          <p:txBody>
            <a:bodyPr/>
            <a:lstStyle/>
            <a:p>
              <a:endParaRPr lang="en-US"/>
            </a:p>
          </p:txBody>
        </p:sp>
        <p:sp>
          <p:nvSpPr>
            <p:cNvPr id="10" name="TextBox 10"/>
            <p:cNvSpPr txBox="1"/>
            <p:nvPr/>
          </p:nvSpPr>
          <p:spPr>
            <a:xfrm>
              <a:off x="0" y="-171450"/>
              <a:ext cx="711874" cy="462323"/>
            </a:xfrm>
            <a:prstGeom prst="rect">
              <a:avLst/>
            </a:prstGeom>
          </p:spPr>
          <p:txBody>
            <a:bodyPr lIns="50800" tIns="50800" rIns="50800" bIns="50800" rtlCol="0" anchor="ctr"/>
            <a:lstStyle/>
            <a:p>
              <a:pPr algn="ctr">
                <a:lnSpc>
                  <a:spcPts val="4900"/>
                </a:lnSpc>
              </a:pPr>
              <a:r>
                <a:rPr lang="en-US" sz="3500">
                  <a:solidFill>
                    <a:srgbClr val="000000"/>
                  </a:solidFill>
                  <a:latin typeface="Agrandir"/>
                </a:rPr>
                <a:t>clang</a:t>
              </a:r>
            </a:p>
          </p:txBody>
        </p:sp>
      </p:grpSp>
      <p:grpSp>
        <p:nvGrpSpPr>
          <p:cNvPr id="11" name="Group 11"/>
          <p:cNvGrpSpPr/>
          <p:nvPr/>
        </p:nvGrpSpPr>
        <p:grpSpPr>
          <a:xfrm>
            <a:off x="7170654" y="1569648"/>
            <a:ext cx="2702896" cy="1104409"/>
            <a:chOff x="0" y="0"/>
            <a:chExt cx="711874" cy="290873"/>
          </a:xfrm>
        </p:grpSpPr>
        <p:sp>
          <p:nvSpPr>
            <p:cNvPr id="12" name="Freeform 12"/>
            <p:cNvSpPr/>
            <p:nvPr/>
          </p:nvSpPr>
          <p:spPr>
            <a:xfrm>
              <a:off x="0" y="0"/>
              <a:ext cx="711874" cy="290873"/>
            </a:xfrm>
            <a:custGeom>
              <a:avLst/>
              <a:gdLst/>
              <a:ahLst/>
              <a:cxnLst/>
              <a:rect l="l" t="t" r="r" b="b"/>
              <a:pathLst>
                <a:path w="711874" h="290873">
                  <a:moveTo>
                    <a:pt x="145437" y="0"/>
                  </a:moveTo>
                  <a:lnTo>
                    <a:pt x="566437" y="0"/>
                  </a:lnTo>
                  <a:cubicBezTo>
                    <a:pt x="646760" y="0"/>
                    <a:pt x="711874" y="65114"/>
                    <a:pt x="711874" y="145437"/>
                  </a:cubicBezTo>
                  <a:lnTo>
                    <a:pt x="711874" y="145437"/>
                  </a:lnTo>
                  <a:cubicBezTo>
                    <a:pt x="711874" y="184009"/>
                    <a:pt x="696551" y="221001"/>
                    <a:pt x="669276" y="248276"/>
                  </a:cubicBezTo>
                  <a:cubicBezTo>
                    <a:pt x="642002" y="275550"/>
                    <a:pt x="605009" y="290873"/>
                    <a:pt x="566437" y="290873"/>
                  </a:cubicBezTo>
                  <a:lnTo>
                    <a:pt x="145437" y="290873"/>
                  </a:lnTo>
                  <a:cubicBezTo>
                    <a:pt x="106864" y="290873"/>
                    <a:pt x="69872" y="275550"/>
                    <a:pt x="42597" y="248276"/>
                  </a:cubicBezTo>
                  <a:cubicBezTo>
                    <a:pt x="15323" y="221001"/>
                    <a:pt x="0" y="184009"/>
                    <a:pt x="0" y="145437"/>
                  </a:cubicBezTo>
                  <a:lnTo>
                    <a:pt x="0" y="145437"/>
                  </a:lnTo>
                  <a:cubicBezTo>
                    <a:pt x="0" y="106864"/>
                    <a:pt x="15323" y="69872"/>
                    <a:pt x="42597" y="42597"/>
                  </a:cubicBezTo>
                  <a:cubicBezTo>
                    <a:pt x="69872" y="15323"/>
                    <a:pt x="106864" y="0"/>
                    <a:pt x="145437" y="0"/>
                  </a:cubicBezTo>
                  <a:close/>
                </a:path>
              </a:pathLst>
            </a:custGeom>
            <a:solidFill>
              <a:srgbClr val="FFDE59"/>
            </a:solidFill>
          </p:spPr>
          <p:txBody>
            <a:bodyPr/>
            <a:lstStyle/>
            <a:p>
              <a:endParaRPr lang="en-US"/>
            </a:p>
          </p:txBody>
        </p:sp>
        <p:sp>
          <p:nvSpPr>
            <p:cNvPr id="13" name="TextBox 13"/>
            <p:cNvSpPr txBox="1"/>
            <p:nvPr/>
          </p:nvSpPr>
          <p:spPr>
            <a:xfrm>
              <a:off x="0" y="-171450"/>
              <a:ext cx="711874" cy="462323"/>
            </a:xfrm>
            <a:prstGeom prst="rect">
              <a:avLst/>
            </a:prstGeom>
          </p:spPr>
          <p:txBody>
            <a:bodyPr lIns="50800" tIns="50800" rIns="50800" bIns="50800" rtlCol="0" anchor="ctr"/>
            <a:lstStyle/>
            <a:p>
              <a:pPr algn="ctr">
                <a:lnSpc>
                  <a:spcPts val="4900"/>
                </a:lnSpc>
              </a:pPr>
              <a:r>
                <a:rPr lang="en-US" sz="3500">
                  <a:solidFill>
                    <a:srgbClr val="000000"/>
                  </a:solidFill>
                  <a:latin typeface="Agrandir"/>
                </a:rPr>
                <a:t>O0</a:t>
              </a:r>
            </a:p>
          </p:txBody>
        </p:sp>
      </p:grpSp>
      <p:grpSp>
        <p:nvGrpSpPr>
          <p:cNvPr id="14" name="Group 14"/>
          <p:cNvGrpSpPr/>
          <p:nvPr/>
        </p:nvGrpSpPr>
        <p:grpSpPr>
          <a:xfrm>
            <a:off x="7170654" y="3576306"/>
            <a:ext cx="2702896" cy="1104409"/>
            <a:chOff x="0" y="0"/>
            <a:chExt cx="711874" cy="290873"/>
          </a:xfrm>
        </p:grpSpPr>
        <p:sp>
          <p:nvSpPr>
            <p:cNvPr id="15" name="Freeform 15"/>
            <p:cNvSpPr/>
            <p:nvPr/>
          </p:nvSpPr>
          <p:spPr>
            <a:xfrm>
              <a:off x="0" y="0"/>
              <a:ext cx="711874" cy="290873"/>
            </a:xfrm>
            <a:custGeom>
              <a:avLst/>
              <a:gdLst/>
              <a:ahLst/>
              <a:cxnLst/>
              <a:rect l="l" t="t" r="r" b="b"/>
              <a:pathLst>
                <a:path w="711874" h="290873">
                  <a:moveTo>
                    <a:pt x="145437" y="0"/>
                  </a:moveTo>
                  <a:lnTo>
                    <a:pt x="566437" y="0"/>
                  </a:lnTo>
                  <a:cubicBezTo>
                    <a:pt x="646760" y="0"/>
                    <a:pt x="711874" y="65114"/>
                    <a:pt x="711874" y="145437"/>
                  </a:cubicBezTo>
                  <a:lnTo>
                    <a:pt x="711874" y="145437"/>
                  </a:lnTo>
                  <a:cubicBezTo>
                    <a:pt x="711874" y="184009"/>
                    <a:pt x="696551" y="221001"/>
                    <a:pt x="669276" y="248276"/>
                  </a:cubicBezTo>
                  <a:cubicBezTo>
                    <a:pt x="642002" y="275550"/>
                    <a:pt x="605009" y="290873"/>
                    <a:pt x="566437" y="290873"/>
                  </a:cubicBezTo>
                  <a:lnTo>
                    <a:pt x="145437" y="290873"/>
                  </a:lnTo>
                  <a:cubicBezTo>
                    <a:pt x="106864" y="290873"/>
                    <a:pt x="69872" y="275550"/>
                    <a:pt x="42597" y="248276"/>
                  </a:cubicBezTo>
                  <a:cubicBezTo>
                    <a:pt x="15323" y="221001"/>
                    <a:pt x="0" y="184009"/>
                    <a:pt x="0" y="145437"/>
                  </a:cubicBezTo>
                  <a:lnTo>
                    <a:pt x="0" y="145437"/>
                  </a:lnTo>
                  <a:cubicBezTo>
                    <a:pt x="0" y="106864"/>
                    <a:pt x="15323" y="69872"/>
                    <a:pt x="42597" y="42597"/>
                  </a:cubicBezTo>
                  <a:cubicBezTo>
                    <a:pt x="69872" y="15323"/>
                    <a:pt x="106864" y="0"/>
                    <a:pt x="145437" y="0"/>
                  </a:cubicBezTo>
                  <a:close/>
                </a:path>
              </a:pathLst>
            </a:custGeom>
            <a:solidFill>
              <a:srgbClr val="FFDE59"/>
            </a:solidFill>
          </p:spPr>
          <p:txBody>
            <a:bodyPr/>
            <a:lstStyle/>
            <a:p>
              <a:endParaRPr lang="en-US"/>
            </a:p>
          </p:txBody>
        </p:sp>
        <p:sp>
          <p:nvSpPr>
            <p:cNvPr id="16" name="TextBox 16"/>
            <p:cNvSpPr txBox="1"/>
            <p:nvPr/>
          </p:nvSpPr>
          <p:spPr>
            <a:xfrm>
              <a:off x="0" y="-171450"/>
              <a:ext cx="711874" cy="462323"/>
            </a:xfrm>
            <a:prstGeom prst="rect">
              <a:avLst/>
            </a:prstGeom>
          </p:spPr>
          <p:txBody>
            <a:bodyPr lIns="50800" tIns="50800" rIns="50800" bIns="50800" rtlCol="0" anchor="ctr"/>
            <a:lstStyle/>
            <a:p>
              <a:pPr algn="ctr">
                <a:lnSpc>
                  <a:spcPts val="4900"/>
                </a:lnSpc>
              </a:pPr>
              <a:r>
                <a:rPr lang="en-US" sz="3500">
                  <a:solidFill>
                    <a:srgbClr val="000000"/>
                  </a:solidFill>
                  <a:latin typeface="Agrandir"/>
                </a:rPr>
                <a:t>O1</a:t>
              </a:r>
            </a:p>
          </p:txBody>
        </p:sp>
      </p:grpSp>
      <p:grpSp>
        <p:nvGrpSpPr>
          <p:cNvPr id="17" name="Group 17"/>
          <p:cNvGrpSpPr/>
          <p:nvPr/>
        </p:nvGrpSpPr>
        <p:grpSpPr>
          <a:xfrm>
            <a:off x="7170654" y="5585590"/>
            <a:ext cx="2702896" cy="1104409"/>
            <a:chOff x="0" y="0"/>
            <a:chExt cx="711874" cy="290873"/>
          </a:xfrm>
        </p:grpSpPr>
        <p:sp>
          <p:nvSpPr>
            <p:cNvPr id="18" name="Freeform 18"/>
            <p:cNvSpPr/>
            <p:nvPr/>
          </p:nvSpPr>
          <p:spPr>
            <a:xfrm>
              <a:off x="0" y="0"/>
              <a:ext cx="711874" cy="290873"/>
            </a:xfrm>
            <a:custGeom>
              <a:avLst/>
              <a:gdLst/>
              <a:ahLst/>
              <a:cxnLst/>
              <a:rect l="l" t="t" r="r" b="b"/>
              <a:pathLst>
                <a:path w="711874" h="290873">
                  <a:moveTo>
                    <a:pt x="145437" y="0"/>
                  </a:moveTo>
                  <a:lnTo>
                    <a:pt x="566437" y="0"/>
                  </a:lnTo>
                  <a:cubicBezTo>
                    <a:pt x="646760" y="0"/>
                    <a:pt x="711874" y="65114"/>
                    <a:pt x="711874" y="145437"/>
                  </a:cubicBezTo>
                  <a:lnTo>
                    <a:pt x="711874" y="145437"/>
                  </a:lnTo>
                  <a:cubicBezTo>
                    <a:pt x="711874" y="184009"/>
                    <a:pt x="696551" y="221001"/>
                    <a:pt x="669276" y="248276"/>
                  </a:cubicBezTo>
                  <a:cubicBezTo>
                    <a:pt x="642002" y="275550"/>
                    <a:pt x="605009" y="290873"/>
                    <a:pt x="566437" y="290873"/>
                  </a:cubicBezTo>
                  <a:lnTo>
                    <a:pt x="145437" y="290873"/>
                  </a:lnTo>
                  <a:cubicBezTo>
                    <a:pt x="106864" y="290873"/>
                    <a:pt x="69872" y="275550"/>
                    <a:pt x="42597" y="248276"/>
                  </a:cubicBezTo>
                  <a:cubicBezTo>
                    <a:pt x="15323" y="221001"/>
                    <a:pt x="0" y="184009"/>
                    <a:pt x="0" y="145437"/>
                  </a:cubicBezTo>
                  <a:lnTo>
                    <a:pt x="0" y="145437"/>
                  </a:lnTo>
                  <a:cubicBezTo>
                    <a:pt x="0" y="106864"/>
                    <a:pt x="15323" y="69872"/>
                    <a:pt x="42597" y="42597"/>
                  </a:cubicBezTo>
                  <a:cubicBezTo>
                    <a:pt x="69872" y="15323"/>
                    <a:pt x="106864" y="0"/>
                    <a:pt x="145437" y="0"/>
                  </a:cubicBezTo>
                  <a:close/>
                </a:path>
              </a:pathLst>
            </a:custGeom>
            <a:solidFill>
              <a:srgbClr val="FFDE59"/>
            </a:solidFill>
          </p:spPr>
          <p:txBody>
            <a:bodyPr/>
            <a:lstStyle/>
            <a:p>
              <a:endParaRPr lang="en-US"/>
            </a:p>
          </p:txBody>
        </p:sp>
        <p:sp>
          <p:nvSpPr>
            <p:cNvPr id="19" name="TextBox 19"/>
            <p:cNvSpPr txBox="1"/>
            <p:nvPr/>
          </p:nvSpPr>
          <p:spPr>
            <a:xfrm>
              <a:off x="0" y="-171450"/>
              <a:ext cx="711874" cy="462323"/>
            </a:xfrm>
            <a:prstGeom prst="rect">
              <a:avLst/>
            </a:prstGeom>
          </p:spPr>
          <p:txBody>
            <a:bodyPr lIns="50800" tIns="50800" rIns="50800" bIns="50800" rtlCol="0" anchor="ctr"/>
            <a:lstStyle/>
            <a:p>
              <a:pPr algn="ctr">
                <a:lnSpc>
                  <a:spcPts val="4900"/>
                </a:lnSpc>
              </a:pPr>
              <a:r>
                <a:rPr lang="en-US" sz="3500">
                  <a:solidFill>
                    <a:srgbClr val="000000"/>
                  </a:solidFill>
                  <a:latin typeface="Agrandir"/>
                </a:rPr>
                <a:t>O2</a:t>
              </a:r>
            </a:p>
          </p:txBody>
        </p:sp>
      </p:grpSp>
      <p:grpSp>
        <p:nvGrpSpPr>
          <p:cNvPr id="20" name="Group 20"/>
          <p:cNvGrpSpPr/>
          <p:nvPr/>
        </p:nvGrpSpPr>
        <p:grpSpPr>
          <a:xfrm>
            <a:off x="7170654" y="7594875"/>
            <a:ext cx="2702896" cy="1104409"/>
            <a:chOff x="0" y="0"/>
            <a:chExt cx="711874" cy="290873"/>
          </a:xfrm>
        </p:grpSpPr>
        <p:sp>
          <p:nvSpPr>
            <p:cNvPr id="21" name="Freeform 21"/>
            <p:cNvSpPr/>
            <p:nvPr/>
          </p:nvSpPr>
          <p:spPr>
            <a:xfrm>
              <a:off x="0" y="0"/>
              <a:ext cx="711874" cy="290873"/>
            </a:xfrm>
            <a:custGeom>
              <a:avLst/>
              <a:gdLst/>
              <a:ahLst/>
              <a:cxnLst/>
              <a:rect l="l" t="t" r="r" b="b"/>
              <a:pathLst>
                <a:path w="711874" h="290873">
                  <a:moveTo>
                    <a:pt x="145437" y="0"/>
                  </a:moveTo>
                  <a:lnTo>
                    <a:pt x="566437" y="0"/>
                  </a:lnTo>
                  <a:cubicBezTo>
                    <a:pt x="646760" y="0"/>
                    <a:pt x="711874" y="65114"/>
                    <a:pt x="711874" y="145437"/>
                  </a:cubicBezTo>
                  <a:lnTo>
                    <a:pt x="711874" y="145437"/>
                  </a:lnTo>
                  <a:cubicBezTo>
                    <a:pt x="711874" y="184009"/>
                    <a:pt x="696551" y="221001"/>
                    <a:pt x="669276" y="248276"/>
                  </a:cubicBezTo>
                  <a:cubicBezTo>
                    <a:pt x="642002" y="275550"/>
                    <a:pt x="605009" y="290873"/>
                    <a:pt x="566437" y="290873"/>
                  </a:cubicBezTo>
                  <a:lnTo>
                    <a:pt x="145437" y="290873"/>
                  </a:lnTo>
                  <a:cubicBezTo>
                    <a:pt x="106864" y="290873"/>
                    <a:pt x="69872" y="275550"/>
                    <a:pt x="42597" y="248276"/>
                  </a:cubicBezTo>
                  <a:cubicBezTo>
                    <a:pt x="15323" y="221001"/>
                    <a:pt x="0" y="184009"/>
                    <a:pt x="0" y="145437"/>
                  </a:cubicBezTo>
                  <a:lnTo>
                    <a:pt x="0" y="145437"/>
                  </a:lnTo>
                  <a:cubicBezTo>
                    <a:pt x="0" y="106864"/>
                    <a:pt x="15323" y="69872"/>
                    <a:pt x="42597" y="42597"/>
                  </a:cubicBezTo>
                  <a:cubicBezTo>
                    <a:pt x="69872" y="15323"/>
                    <a:pt x="106864" y="0"/>
                    <a:pt x="145437" y="0"/>
                  </a:cubicBezTo>
                  <a:close/>
                </a:path>
              </a:pathLst>
            </a:custGeom>
            <a:solidFill>
              <a:srgbClr val="FFDE59"/>
            </a:solidFill>
          </p:spPr>
          <p:txBody>
            <a:bodyPr/>
            <a:lstStyle/>
            <a:p>
              <a:endParaRPr lang="en-US"/>
            </a:p>
          </p:txBody>
        </p:sp>
        <p:sp>
          <p:nvSpPr>
            <p:cNvPr id="22" name="TextBox 22"/>
            <p:cNvSpPr txBox="1"/>
            <p:nvPr/>
          </p:nvSpPr>
          <p:spPr>
            <a:xfrm>
              <a:off x="0" y="-171450"/>
              <a:ext cx="711874" cy="462323"/>
            </a:xfrm>
            <a:prstGeom prst="rect">
              <a:avLst/>
            </a:prstGeom>
          </p:spPr>
          <p:txBody>
            <a:bodyPr lIns="50800" tIns="50800" rIns="50800" bIns="50800" rtlCol="0" anchor="ctr"/>
            <a:lstStyle/>
            <a:p>
              <a:pPr algn="ctr">
                <a:lnSpc>
                  <a:spcPts val="4900"/>
                </a:lnSpc>
              </a:pPr>
              <a:r>
                <a:rPr lang="en-US" sz="3500">
                  <a:solidFill>
                    <a:srgbClr val="000000"/>
                  </a:solidFill>
                  <a:latin typeface="Agrandir"/>
                </a:rPr>
                <a:t>O3</a:t>
              </a:r>
            </a:p>
          </p:txBody>
        </p:sp>
      </p:grpSp>
      <p:grpSp>
        <p:nvGrpSpPr>
          <p:cNvPr id="23" name="Group 23"/>
          <p:cNvGrpSpPr/>
          <p:nvPr/>
        </p:nvGrpSpPr>
        <p:grpSpPr>
          <a:xfrm>
            <a:off x="13312608" y="4582261"/>
            <a:ext cx="2702896" cy="1104409"/>
            <a:chOff x="0" y="0"/>
            <a:chExt cx="711874" cy="290873"/>
          </a:xfrm>
        </p:grpSpPr>
        <p:sp>
          <p:nvSpPr>
            <p:cNvPr id="24" name="Freeform 24"/>
            <p:cNvSpPr/>
            <p:nvPr/>
          </p:nvSpPr>
          <p:spPr>
            <a:xfrm>
              <a:off x="0" y="0"/>
              <a:ext cx="711874" cy="290873"/>
            </a:xfrm>
            <a:custGeom>
              <a:avLst/>
              <a:gdLst/>
              <a:ahLst/>
              <a:cxnLst/>
              <a:rect l="l" t="t" r="r" b="b"/>
              <a:pathLst>
                <a:path w="711874" h="290873">
                  <a:moveTo>
                    <a:pt x="145437" y="0"/>
                  </a:moveTo>
                  <a:lnTo>
                    <a:pt x="566437" y="0"/>
                  </a:lnTo>
                  <a:cubicBezTo>
                    <a:pt x="646760" y="0"/>
                    <a:pt x="711874" y="65114"/>
                    <a:pt x="711874" y="145437"/>
                  </a:cubicBezTo>
                  <a:lnTo>
                    <a:pt x="711874" y="145437"/>
                  </a:lnTo>
                  <a:cubicBezTo>
                    <a:pt x="711874" y="184009"/>
                    <a:pt x="696551" y="221001"/>
                    <a:pt x="669276" y="248276"/>
                  </a:cubicBezTo>
                  <a:cubicBezTo>
                    <a:pt x="642002" y="275550"/>
                    <a:pt x="605009" y="290873"/>
                    <a:pt x="566437" y="290873"/>
                  </a:cubicBezTo>
                  <a:lnTo>
                    <a:pt x="145437" y="290873"/>
                  </a:lnTo>
                  <a:cubicBezTo>
                    <a:pt x="106864" y="290873"/>
                    <a:pt x="69872" y="275550"/>
                    <a:pt x="42597" y="248276"/>
                  </a:cubicBezTo>
                  <a:cubicBezTo>
                    <a:pt x="15323" y="221001"/>
                    <a:pt x="0" y="184009"/>
                    <a:pt x="0" y="145437"/>
                  </a:cubicBezTo>
                  <a:lnTo>
                    <a:pt x="0" y="145437"/>
                  </a:lnTo>
                  <a:cubicBezTo>
                    <a:pt x="0" y="106864"/>
                    <a:pt x="15323" y="69872"/>
                    <a:pt x="42597" y="42597"/>
                  </a:cubicBezTo>
                  <a:cubicBezTo>
                    <a:pt x="69872" y="15323"/>
                    <a:pt x="106864" y="0"/>
                    <a:pt x="145437" y="0"/>
                  </a:cubicBezTo>
                  <a:close/>
                </a:path>
              </a:pathLst>
            </a:custGeom>
            <a:solidFill>
              <a:srgbClr val="FFDE59"/>
            </a:solidFill>
          </p:spPr>
          <p:txBody>
            <a:bodyPr/>
            <a:lstStyle/>
            <a:p>
              <a:endParaRPr lang="en-US"/>
            </a:p>
          </p:txBody>
        </p:sp>
        <p:sp>
          <p:nvSpPr>
            <p:cNvPr id="25" name="TextBox 25"/>
            <p:cNvSpPr txBox="1"/>
            <p:nvPr/>
          </p:nvSpPr>
          <p:spPr>
            <a:xfrm>
              <a:off x="0" y="-171450"/>
              <a:ext cx="711874" cy="462323"/>
            </a:xfrm>
            <a:prstGeom prst="rect">
              <a:avLst/>
            </a:prstGeom>
          </p:spPr>
          <p:txBody>
            <a:bodyPr lIns="50800" tIns="50800" rIns="50800" bIns="50800" rtlCol="0" anchor="ctr"/>
            <a:lstStyle/>
            <a:p>
              <a:pPr algn="ctr">
                <a:lnSpc>
                  <a:spcPts val="4900"/>
                </a:lnSpc>
              </a:pPr>
              <a:r>
                <a:rPr lang="en-US" sz="3500">
                  <a:solidFill>
                    <a:srgbClr val="000000"/>
                  </a:solidFill>
                  <a:latin typeface="Agrandir"/>
                </a:rPr>
                <a:t>x86-64</a:t>
              </a:r>
            </a:p>
          </p:txBody>
        </p:sp>
      </p:grpSp>
      <p:sp>
        <p:nvSpPr>
          <p:cNvPr id="26" name="TextBox 26"/>
          <p:cNvSpPr txBox="1"/>
          <p:nvPr/>
        </p:nvSpPr>
        <p:spPr>
          <a:xfrm>
            <a:off x="825280" y="8957805"/>
            <a:ext cx="3109735" cy="714375"/>
          </a:xfrm>
          <a:prstGeom prst="rect">
            <a:avLst/>
          </a:prstGeom>
        </p:spPr>
        <p:txBody>
          <a:bodyPr lIns="0" tIns="0" rIns="0" bIns="0" rtlCol="0" anchor="t">
            <a:spAutoFit/>
          </a:bodyPr>
          <a:lstStyle/>
          <a:p>
            <a:pPr marL="0" lvl="0" indent="0" algn="ctr">
              <a:lnSpc>
                <a:spcPts val="4799"/>
              </a:lnSpc>
              <a:spcBef>
                <a:spcPct val="0"/>
              </a:spcBef>
            </a:pPr>
            <a:r>
              <a:rPr lang="en-US" sz="3999">
                <a:solidFill>
                  <a:srgbClr val="2B2B2B"/>
                </a:solidFill>
                <a:latin typeface="Agrandir"/>
              </a:rPr>
              <a:t>compilers</a:t>
            </a:r>
          </a:p>
        </p:txBody>
      </p:sp>
      <p:sp>
        <p:nvSpPr>
          <p:cNvPr id="27" name="TextBox 27"/>
          <p:cNvSpPr txBox="1"/>
          <p:nvPr/>
        </p:nvSpPr>
        <p:spPr>
          <a:xfrm>
            <a:off x="6276672" y="8957805"/>
            <a:ext cx="4490860" cy="714375"/>
          </a:xfrm>
          <a:prstGeom prst="rect">
            <a:avLst/>
          </a:prstGeom>
        </p:spPr>
        <p:txBody>
          <a:bodyPr lIns="0" tIns="0" rIns="0" bIns="0" rtlCol="0" anchor="t">
            <a:spAutoFit/>
          </a:bodyPr>
          <a:lstStyle/>
          <a:p>
            <a:pPr marL="0" lvl="0" indent="0" algn="ctr">
              <a:lnSpc>
                <a:spcPts val="4799"/>
              </a:lnSpc>
              <a:spcBef>
                <a:spcPct val="0"/>
              </a:spcBef>
            </a:pPr>
            <a:r>
              <a:rPr lang="en-US" sz="3999">
                <a:solidFill>
                  <a:srgbClr val="2B2B2B"/>
                </a:solidFill>
                <a:latin typeface="Agrandir"/>
              </a:rPr>
              <a:t>optimization levels</a:t>
            </a:r>
          </a:p>
        </p:txBody>
      </p:sp>
      <p:sp>
        <p:nvSpPr>
          <p:cNvPr id="28" name="TextBox 28"/>
          <p:cNvSpPr txBox="1"/>
          <p:nvPr/>
        </p:nvSpPr>
        <p:spPr>
          <a:xfrm>
            <a:off x="12068813" y="8957805"/>
            <a:ext cx="5190487" cy="714375"/>
          </a:xfrm>
          <a:prstGeom prst="rect">
            <a:avLst/>
          </a:prstGeom>
        </p:spPr>
        <p:txBody>
          <a:bodyPr lIns="0" tIns="0" rIns="0" bIns="0" rtlCol="0" anchor="t">
            <a:spAutoFit/>
          </a:bodyPr>
          <a:lstStyle/>
          <a:p>
            <a:pPr marL="0" lvl="0" indent="0" algn="ctr">
              <a:lnSpc>
                <a:spcPts val="4799"/>
              </a:lnSpc>
              <a:spcBef>
                <a:spcPct val="0"/>
              </a:spcBef>
            </a:pPr>
            <a:r>
              <a:rPr lang="en-US" sz="3999">
                <a:solidFill>
                  <a:srgbClr val="2B2B2B"/>
                </a:solidFill>
                <a:latin typeface="Agrandir"/>
              </a:rPr>
              <a:t> CPU architectures</a:t>
            </a:r>
          </a:p>
        </p:txBody>
      </p:sp>
      <p:sp>
        <p:nvSpPr>
          <p:cNvPr id="29" name="AutoShape 29"/>
          <p:cNvSpPr/>
          <p:nvPr/>
        </p:nvSpPr>
        <p:spPr>
          <a:xfrm flipV="1">
            <a:off x="3731596" y="2121853"/>
            <a:ext cx="3439058" cy="2006658"/>
          </a:xfrm>
          <a:prstGeom prst="line">
            <a:avLst/>
          </a:prstGeom>
          <a:ln w="38100" cap="flat">
            <a:solidFill>
              <a:srgbClr val="000000"/>
            </a:solidFill>
            <a:prstDash val="solid"/>
            <a:headEnd type="none" w="sm" len="sm"/>
            <a:tailEnd type="arrow" w="med" len="sm"/>
          </a:ln>
        </p:spPr>
        <p:txBody>
          <a:bodyPr/>
          <a:lstStyle/>
          <a:p>
            <a:endParaRPr lang="en-US"/>
          </a:p>
        </p:txBody>
      </p:sp>
      <p:sp>
        <p:nvSpPr>
          <p:cNvPr id="30" name="AutoShape 30"/>
          <p:cNvSpPr/>
          <p:nvPr/>
        </p:nvSpPr>
        <p:spPr>
          <a:xfrm>
            <a:off x="3731596" y="4128511"/>
            <a:ext cx="3439058" cy="0"/>
          </a:xfrm>
          <a:prstGeom prst="line">
            <a:avLst/>
          </a:prstGeom>
          <a:ln w="38100" cap="flat">
            <a:solidFill>
              <a:srgbClr val="000000"/>
            </a:solidFill>
            <a:prstDash val="solid"/>
            <a:headEnd type="none" w="sm" len="sm"/>
            <a:tailEnd type="arrow" w="med" len="sm"/>
          </a:ln>
        </p:spPr>
        <p:txBody>
          <a:bodyPr/>
          <a:lstStyle/>
          <a:p>
            <a:endParaRPr lang="en-US"/>
          </a:p>
        </p:txBody>
      </p:sp>
      <p:sp>
        <p:nvSpPr>
          <p:cNvPr id="31" name="AutoShape 31"/>
          <p:cNvSpPr/>
          <p:nvPr/>
        </p:nvSpPr>
        <p:spPr>
          <a:xfrm>
            <a:off x="3731596" y="4128511"/>
            <a:ext cx="3439058" cy="2009284"/>
          </a:xfrm>
          <a:prstGeom prst="line">
            <a:avLst/>
          </a:prstGeom>
          <a:ln w="38100" cap="flat">
            <a:solidFill>
              <a:srgbClr val="000000"/>
            </a:solidFill>
            <a:prstDash val="solid"/>
            <a:headEnd type="none" w="sm" len="sm"/>
            <a:tailEnd type="arrow" w="med" len="sm"/>
          </a:ln>
        </p:spPr>
        <p:txBody>
          <a:bodyPr/>
          <a:lstStyle/>
          <a:p>
            <a:endParaRPr lang="en-US"/>
          </a:p>
        </p:txBody>
      </p:sp>
      <p:sp>
        <p:nvSpPr>
          <p:cNvPr id="32" name="AutoShape 32"/>
          <p:cNvSpPr/>
          <p:nvPr/>
        </p:nvSpPr>
        <p:spPr>
          <a:xfrm>
            <a:off x="3731596" y="4128511"/>
            <a:ext cx="3439058" cy="4018568"/>
          </a:xfrm>
          <a:prstGeom prst="line">
            <a:avLst/>
          </a:prstGeom>
          <a:ln w="38100" cap="flat">
            <a:solidFill>
              <a:srgbClr val="000000"/>
            </a:solidFill>
            <a:prstDash val="solid"/>
            <a:headEnd type="none" w="sm" len="sm"/>
            <a:tailEnd type="arrow" w="med" len="sm"/>
          </a:ln>
        </p:spPr>
        <p:txBody>
          <a:bodyPr/>
          <a:lstStyle/>
          <a:p>
            <a:endParaRPr lang="en-US"/>
          </a:p>
        </p:txBody>
      </p:sp>
      <p:sp>
        <p:nvSpPr>
          <p:cNvPr id="33" name="AutoShape 33"/>
          <p:cNvSpPr/>
          <p:nvPr/>
        </p:nvSpPr>
        <p:spPr>
          <a:xfrm>
            <a:off x="9873550" y="2121853"/>
            <a:ext cx="3750130" cy="2558863"/>
          </a:xfrm>
          <a:prstGeom prst="line">
            <a:avLst/>
          </a:prstGeom>
          <a:ln w="38100" cap="flat">
            <a:solidFill>
              <a:srgbClr val="000000"/>
            </a:solidFill>
            <a:prstDash val="solid"/>
            <a:headEnd type="none" w="sm" len="sm"/>
            <a:tailEnd type="arrow" w="med" len="sm"/>
          </a:ln>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a:off x="7889712" y="-423652"/>
            <a:ext cx="11467938" cy="2012681"/>
          </a:xfrm>
          <a:prstGeom prst="rect">
            <a:avLst/>
          </a:prstGeom>
        </p:spPr>
      </p:pic>
      <p:pic>
        <p:nvPicPr>
          <p:cNvPr id="3" name="Picture 3"/>
          <p:cNvPicPr>
            <a:picLocks noChangeAspect="1"/>
          </p:cNvPicPr>
          <p:nvPr/>
        </p:nvPicPr>
        <p:blipFill>
          <a:blip r:embed="rId3">
            <a:alphaModFix amt="25000"/>
          </a:blip>
          <a:srcRect/>
          <a:stretch>
            <a:fillRect/>
          </a:stretch>
        </p:blipFill>
        <p:spPr>
          <a:xfrm flipH="1">
            <a:off x="-807433" y="8462042"/>
            <a:ext cx="10522933" cy="2420275"/>
          </a:xfrm>
          <a:prstGeom prst="rect">
            <a:avLst/>
          </a:prstGeom>
        </p:spPr>
      </p:pic>
      <p:grpSp>
        <p:nvGrpSpPr>
          <p:cNvPr id="4" name="Group 4"/>
          <p:cNvGrpSpPr/>
          <p:nvPr/>
        </p:nvGrpSpPr>
        <p:grpSpPr>
          <a:xfrm>
            <a:off x="278606" y="4591295"/>
            <a:ext cx="2702896" cy="1104409"/>
            <a:chOff x="0" y="0"/>
            <a:chExt cx="711874" cy="290873"/>
          </a:xfrm>
        </p:grpSpPr>
        <p:sp>
          <p:nvSpPr>
            <p:cNvPr id="5" name="Freeform 5"/>
            <p:cNvSpPr/>
            <p:nvPr/>
          </p:nvSpPr>
          <p:spPr>
            <a:xfrm>
              <a:off x="0" y="0"/>
              <a:ext cx="711874" cy="290873"/>
            </a:xfrm>
            <a:custGeom>
              <a:avLst/>
              <a:gdLst/>
              <a:ahLst/>
              <a:cxnLst/>
              <a:rect l="l" t="t" r="r" b="b"/>
              <a:pathLst>
                <a:path w="711874" h="290873">
                  <a:moveTo>
                    <a:pt x="145437" y="0"/>
                  </a:moveTo>
                  <a:lnTo>
                    <a:pt x="566437" y="0"/>
                  </a:lnTo>
                  <a:cubicBezTo>
                    <a:pt x="646760" y="0"/>
                    <a:pt x="711874" y="65114"/>
                    <a:pt x="711874" y="145437"/>
                  </a:cubicBezTo>
                  <a:lnTo>
                    <a:pt x="711874" y="145437"/>
                  </a:lnTo>
                  <a:cubicBezTo>
                    <a:pt x="711874" y="184009"/>
                    <a:pt x="696551" y="221001"/>
                    <a:pt x="669276" y="248276"/>
                  </a:cubicBezTo>
                  <a:cubicBezTo>
                    <a:pt x="642002" y="275550"/>
                    <a:pt x="605009" y="290873"/>
                    <a:pt x="566437" y="290873"/>
                  </a:cubicBezTo>
                  <a:lnTo>
                    <a:pt x="145437" y="290873"/>
                  </a:lnTo>
                  <a:cubicBezTo>
                    <a:pt x="106864" y="290873"/>
                    <a:pt x="69872" y="275550"/>
                    <a:pt x="42597" y="248276"/>
                  </a:cubicBezTo>
                  <a:cubicBezTo>
                    <a:pt x="15323" y="221001"/>
                    <a:pt x="0" y="184009"/>
                    <a:pt x="0" y="145437"/>
                  </a:cubicBezTo>
                  <a:lnTo>
                    <a:pt x="0" y="145437"/>
                  </a:lnTo>
                  <a:cubicBezTo>
                    <a:pt x="0" y="106864"/>
                    <a:pt x="15323" y="69872"/>
                    <a:pt x="42597" y="42597"/>
                  </a:cubicBezTo>
                  <a:cubicBezTo>
                    <a:pt x="69872" y="15323"/>
                    <a:pt x="106864" y="0"/>
                    <a:pt x="145437" y="0"/>
                  </a:cubicBezTo>
                  <a:close/>
                </a:path>
              </a:pathLst>
            </a:custGeom>
            <a:solidFill>
              <a:srgbClr val="FFDE59"/>
            </a:solidFill>
          </p:spPr>
          <p:txBody>
            <a:bodyPr/>
            <a:lstStyle/>
            <a:p>
              <a:endParaRPr lang="en-US"/>
            </a:p>
          </p:txBody>
        </p:sp>
        <p:sp>
          <p:nvSpPr>
            <p:cNvPr id="6" name="TextBox 6"/>
            <p:cNvSpPr txBox="1"/>
            <p:nvPr/>
          </p:nvSpPr>
          <p:spPr>
            <a:xfrm>
              <a:off x="0" y="-171450"/>
              <a:ext cx="711874" cy="462323"/>
            </a:xfrm>
            <a:prstGeom prst="rect">
              <a:avLst/>
            </a:prstGeom>
          </p:spPr>
          <p:txBody>
            <a:bodyPr lIns="50800" tIns="50800" rIns="50800" bIns="50800" rtlCol="0" anchor="ctr"/>
            <a:lstStyle/>
            <a:p>
              <a:pPr algn="ctr">
                <a:lnSpc>
                  <a:spcPts val="4900"/>
                </a:lnSpc>
              </a:pPr>
              <a:r>
                <a:rPr lang="en-US" sz="3500">
                  <a:solidFill>
                    <a:srgbClr val="000000"/>
                  </a:solidFill>
                  <a:latin typeface="Agrandir Bold"/>
                </a:rPr>
                <a:t>N </a:t>
              </a:r>
              <a:r>
                <a:rPr lang="en-US" sz="3500">
                  <a:solidFill>
                    <a:srgbClr val="000000"/>
                  </a:solidFill>
                  <a:latin typeface="Agrandir"/>
                </a:rPr>
                <a:t>files .c</a:t>
              </a:r>
            </a:p>
          </p:txBody>
        </p:sp>
      </p:grpSp>
      <p:grpSp>
        <p:nvGrpSpPr>
          <p:cNvPr id="7" name="Group 7"/>
          <p:cNvGrpSpPr/>
          <p:nvPr/>
        </p:nvGrpSpPr>
        <p:grpSpPr>
          <a:xfrm>
            <a:off x="3713736" y="1206514"/>
            <a:ext cx="3467100" cy="1490662"/>
            <a:chOff x="0" y="0"/>
            <a:chExt cx="913146" cy="392602"/>
          </a:xfrm>
        </p:grpSpPr>
        <p:sp>
          <p:nvSpPr>
            <p:cNvPr id="8" name="Freeform 8"/>
            <p:cNvSpPr/>
            <p:nvPr/>
          </p:nvSpPr>
          <p:spPr>
            <a:xfrm>
              <a:off x="0" y="0"/>
              <a:ext cx="913146" cy="392602"/>
            </a:xfrm>
            <a:custGeom>
              <a:avLst/>
              <a:gdLst/>
              <a:ahLst/>
              <a:cxnLst/>
              <a:rect l="l" t="t" r="r" b="b"/>
              <a:pathLst>
                <a:path w="913146" h="392602">
                  <a:moveTo>
                    <a:pt x="0" y="0"/>
                  </a:moveTo>
                  <a:lnTo>
                    <a:pt x="913146" y="0"/>
                  </a:lnTo>
                  <a:lnTo>
                    <a:pt x="913146" y="392602"/>
                  </a:lnTo>
                  <a:lnTo>
                    <a:pt x="0" y="392602"/>
                  </a:lnTo>
                  <a:close/>
                </a:path>
              </a:pathLst>
            </a:custGeom>
            <a:solidFill>
              <a:srgbClr val="000000"/>
            </a:solidFill>
          </p:spPr>
          <p:txBody>
            <a:bodyPr/>
            <a:lstStyle/>
            <a:p>
              <a:endParaRPr lang="en-US"/>
            </a:p>
          </p:txBody>
        </p:sp>
        <p:sp>
          <p:nvSpPr>
            <p:cNvPr id="9" name="TextBox 9"/>
            <p:cNvSpPr txBox="1"/>
            <p:nvPr/>
          </p:nvSpPr>
          <p:spPr>
            <a:xfrm>
              <a:off x="0" y="-104775"/>
              <a:ext cx="913146" cy="497377"/>
            </a:xfrm>
            <a:prstGeom prst="rect">
              <a:avLst/>
            </a:prstGeom>
          </p:spPr>
          <p:txBody>
            <a:bodyPr lIns="50800" tIns="50800" rIns="50800" bIns="50800" rtlCol="0" anchor="ctr"/>
            <a:lstStyle/>
            <a:p>
              <a:pPr algn="ctr">
                <a:lnSpc>
                  <a:spcPts val="3080"/>
                </a:lnSpc>
              </a:pPr>
              <a:endParaRPr/>
            </a:p>
          </p:txBody>
        </p:sp>
      </p:grpSp>
      <p:sp>
        <p:nvSpPr>
          <p:cNvPr id="10" name="TextBox 10"/>
          <p:cNvSpPr txBox="1"/>
          <p:nvPr/>
        </p:nvSpPr>
        <p:spPr>
          <a:xfrm>
            <a:off x="278606" y="-136449"/>
            <a:ext cx="5963005" cy="1247775"/>
          </a:xfrm>
          <a:prstGeom prst="rect">
            <a:avLst/>
          </a:prstGeom>
        </p:spPr>
        <p:txBody>
          <a:bodyPr lIns="0" tIns="0" rIns="0" bIns="0" rtlCol="0" anchor="t">
            <a:spAutoFit/>
          </a:bodyPr>
          <a:lstStyle/>
          <a:p>
            <a:pPr marL="0" lvl="0" indent="0" algn="ctr">
              <a:lnSpc>
                <a:spcPts val="8399"/>
              </a:lnSpc>
              <a:spcBef>
                <a:spcPct val="0"/>
              </a:spcBef>
            </a:pPr>
            <a:r>
              <a:rPr lang="en-US" sz="6999">
                <a:solidFill>
                  <a:srgbClr val="2B2B2B"/>
                </a:solidFill>
                <a:latin typeface="Agrandir"/>
              </a:rPr>
              <a:t>Built Dataset</a:t>
            </a:r>
          </a:p>
        </p:txBody>
      </p:sp>
      <p:grpSp>
        <p:nvGrpSpPr>
          <p:cNvPr id="11" name="Group 11"/>
          <p:cNvGrpSpPr/>
          <p:nvPr/>
        </p:nvGrpSpPr>
        <p:grpSpPr>
          <a:xfrm>
            <a:off x="4095838" y="1399640"/>
            <a:ext cx="2702896" cy="1104409"/>
            <a:chOff x="0" y="0"/>
            <a:chExt cx="711874" cy="290873"/>
          </a:xfrm>
        </p:grpSpPr>
        <p:sp>
          <p:nvSpPr>
            <p:cNvPr id="12" name="Freeform 12"/>
            <p:cNvSpPr/>
            <p:nvPr/>
          </p:nvSpPr>
          <p:spPr>
            <a:xfrm>
              <a:off x="0" y="0"/>
              <a:ext cx="711874" cy="290873"/>
            </a:xfrm>
            <a:custGeom>
              <a:avLst/>
              <a:gdLst/>
              <a:ahLst/>
              <a:cxnLst/>
              <a:rect l="l" t="t" r="r" b="b"/>
              <a:pathLst>
                <a:path w="711874" h="290873">
                  <a:moveTo>
                    <a:pt x="145437" y="0"/>
                  </a:moveTo>
                  <a:lnTo>
                    <a:pt x="566437" y="0"/>
                  </a:lnTo>
                  <a:cubicBezTo>
                    <a:pt x="646760" y="0"/>
                    <a:pt x="711874" y="65114"/>
                    <a:pt x="711874" y="145437"/>
                  </a:cubicBezTo>
                  <a:lnTo>
                    <a:pt x="711874" y="145437"/>
                  </a:lnTo>
                  <a:cubicBezTo>
                    <a:pt x="711874" y="184009"/>
                    <a:pt x="696551" y="221001"/>
                    <a:pt x="669276" y="248276"/>
                  </a:cubicBezTo>
                  <a:cubicBezTo>
                    <a:pt x="642002" y="275550"/>
                    <a:pt x="605009" y="290873"/>
                    <a:pt x="566437" y="290873"/>
                  </a:cubicBezTo>
                  <a:lnTo>
                    <a:pt x="145437" y="290873"/>
                  </a:lnTo>
                  <a:cubicBezTo>
                    <a:pt x="106864" y="290873"/>
                    <a:pt x="69872" y="275550"/>
                    <a:pt x="42597" y="248276"/>
                  </a:cubicBezTo>
                  <a:cubicBezTo>
                    <a:pt x="15323" y="221001"/>
                    <a:pt x="0" y="184009"/>
                    <a:pt x="0" y="145437"/>
                  </a:cubicBezTo>
                  <a:lnTo>
                    <a:pt x="0" y="145437"/>
                  </a:lnTo>
                  <a:cubicBezTo>
                    <a:pt x="0" y="106864"/>
                    <a:pt x="15323" y="69872"/>
                    <a:pt x="42597" y="42597"/>
                  </a:cubicBezTo>
                  <a:cubicBezTo>
                    <a:pt x="69872" y="15323"/>
                    <a:pt x="106864" y="0"/>
                    <a:pt x="145437" y="0"/>
                  </a:cubicBezTo>
                  <a:close/>
                </a:path>
              </a:pathLst>
            </a:custGeom>
            <a:solidFill>
              <a:srgbClr val="FFDE59"/>
            </a:solidFill>
          </p:spPr>
          <p:txBody>
            <a:bodyPr/>
            <a:lstStyle/>
            <a:p>
              <a:endParaRPr lang="en-US"/>
            </a:p>
          </p:txBody>
        </p:sp>
        <p:sp>
          <p:nvSpPr>
            <p:cNvPr id="13" name="TextBox 13"/>
            <p:cNvSpPr txBox="1"/>
            <p:nvPr/>
          </p:nvSpPr>
          <p:spPr>
            <a:xfrm>
              <a:off x="0" y="-171450"/>
              <a:ext cx="711874" cy="462323"/>
            </a:xfrm>
            <a:prstGeom prst="rect">
              <a:avLst/>
            </a:prstGeom>
          </p:spPr>
          <p:txBody>
            <a:bodyPr lIns="50800" tIns="50800" rIns="50800" bIns="50800" rtlCol="0" anchor="ctr"/>
            <a:lstStyle/>
            <a:p>
              <a:pPr algn="ctr">
                <a:lnSpc>
                  <a:spcPts val="4900"/>
                </a:lnSpc>
              </a:pPr>
              <a:r>
                <a:rPr lang="en-US" sz="3500">
                  <a:solidFill>
                    <a:srgbClr val="000000"/>
                  </a:solidFill>
                  <a:latin typeface="Agrandir Bold"/>
                </a:rPr>
                <a:t> </a:t>
              </a:r>
              <a:r>
                <a:rPr lang="en-US" sz="3500">
                  <a:solidFill>
                    <a:srgbClr val="000000"/>
                  </a:solidFill>
                  <a:latin typeface="Agrandir"/>
                </a:rPr>
                <a:t>file .c </a:t>
              </a:r>
              <a:r>
                <a:rPr lang="en-US" sz="3500">
                  <a:solidFill>
                    <a:srgbClr val="000000"/>
                  </a:solidFill>
                  <a:latin typeface="Agrandir Bold"/>
                </a:rPr>
                <a:t>1</a:t>
              </a:r>
            </a:p>
          </p:txBody>
        </p:sp>
      </p:grpSp>
      <p:grpSp>
        <p:nvGrpSpPr>
          <p:cNvPr id="14" name="Group 14"/>
          <p:cNvGrpSpPr/>
          <p:nvPr/>
        </p:nvGrpSpPr>
        <p:grpSpPr>
          <a:xfrm>
            <a:off x="3734440" y="3162036"/>
            <a:ext cx="3467100" cy="1490662"/>
            <a:chOff x="0" y="0"/>
            <a:chExt cx="913146" cy="392602"/>
          </a:xfrm>
        </p:grpSpPr>
        <p:sp>
          <p:nvSpPr>
            <p:cNvPr id="15" name="Freeform 15"/>
            <p:cNvSpPr/>
            <p:nvPr/>
          </p:nvSpPr>
          <p:spPr>
            <a:xfrm>
              <a:off x="0" y="0"/>
              <a:ext cx="913146" cy="392602"/>
            </a:xfrm>
            <a:custGeom>
              <a:avLst/>
              <a:gdLst/>
              <a:ahLst/>
              <a:cxnLst/>
              <a:rect l="l" t="t" r="r" b="b"/>
              <a:pathLst>
                <a:path w="913146" h="392602">
                  <a:moveTo>
                    <a:pt x="0" y="0"/>
                  </a:moveTo>
                  <a:lnTo>
                    <a:pt x="913146" y="0"/>
                  </a:lnTo>
                  <a:lnTo>
                    <a:pt x="913146" y="392602"/>
                  </a:lnTo>
                  <a:lnTo>
                    <a:pt x="0" y="392602"/>
                  </a:lnTo>
                  <a:close/>
                </a:path>
              </a:pathLst>
            </a:custGeom>
            <a:solidFill>
              <a:srgbClr val="000000"/>
            </a:solidFill>
          </p:spPr>
          <p:txBody>
            <a:bodyPr/>
            <a:lstStyle/>
            <a:p>
              <a:endParaRPr lang="en-US"/>
            </a:p>
          </p:txBody>
        </p:sp>
        <p:sp>
          <p:nvSpPr>
            <p:cNvPr id="16" name="TextBox 16"/>
            <p:cNvSpPr txBox="1"/>
            <p:nvPr/>
          </p:nvSpPr>
          <p:spPr>
            <a:xfrm>
              <a:off x="0" y="-104775"/>
              <a:ext cx="913146" cy="497377"/>
            </a:xfrm>
            <a:prstGeom prst="rect">
              <a:avLst/>
            </a:prstGeom>
          </p:spPr>
          <p:txBody>
            <a:bodyPr lIns="50800" tIns="50800" rIns="50800" bIns="50800" rtlCol="0" anchor="ctr"/>
            <a:lstStyle/>
            <a:p>
              <a:pPr algn="ctr">
                <a:lnSpc>
                  <a:spcPts val="3080"/>
                </a:lnSpc>
              </a:pPr>
              <a:endParaRPr/>
            </a:p>
          </p:txBody>
        </p:sp>
      </p:grpSp>
      <p:grpSp>
        <p:nvGrpSpPr>
          <p:cNvPr id="17" name="Group 17"/>
          <p:cNvGrpSpPr/>
          <p:nvPr/>
        </p:nvGrpSpPr>
        <p:grpSpPr>
          <a:xfrm>
            <a:off x="4116542" y="3355163"/>
            <a:ext cx="2702896" cy="1104409"/>
            <a:chOff x="0" y="0"/>
            <a:chExt cx="711874" cy="290873"/>
          </a:xfrm>
        </p:grpSpPr>
        <p:sp>
          <p:nvSpPr>
            <p:cNvPr id="18" name="Freeform 18"/>
            <p:cNvSpPr/>
            <p:nvPr/>
          </p:nvSpPr>
          <p:spPr>
            <a:xfrm>
              <a:off x="0" y="0"/>
              <a:ext cx="711874" cy="290873"/>
            </a:xfrm>
            <a:custGeom>
              <a:avLst/>
              <a:gdLst/>
              <a:ahLst/>
              <a:cxnLst/>
              <a:rect l="l" t="t" r="r" b="b"/>
              <a:pathLst>
                <a:path w="711874" h="290873">
                  <a:moveTo>
                    <a:pt x="145437" y="0"/>
                  </a:moveTo>
                  <a:lnTo>
                    <a:pt x="566437" y="0"/>
                  </a:lnTo>
                  <a:cubicBezTo>
                    <a:pt x="646760" y="0"/>
                    <a:pt x="711874" y="65114"/>
                    <a:pt x="711874" y="145437"/>
                  </a:cubicBezTo>
                  <a:lnTo>
                    <a:pt x="711874" y="145437"/>
                  </a:lnTo>
                  <a:cubicBezTo>
                    <a:pt x="711874" y="184009"/>
                    <a:pt x="696551" y="221001"/>
                    <a:pt x="669276" y="248276"/>
                  </a:cubicBezTo>
                  <a:cubicBezTo>
                    <a:pt x="642002" y="275550"/>
                    <a:pt x="605009" y="290873"/>
                    <a:pt x="566437" y="290873"/>
                  </a:cubicBezTo>
                  <a:lnTo>
                    <a:pt x="145437" y="290873"/>
                  </a:lnTo>
                  <a:cubicBezTo>
                    <a:pt x="106864" y="290873"/>
                    <a:pt x="69872" y="275550"/>
                    <a:pt x="42597" y="248276"/>
                  </a:cubicBezTo>
                  <a:cubicBezTo>
                    <a:pt x="15323" y="221001"/>
                    <a:pt x="0" y="184009"/>
                    <a:pt x="0" y="145437"/>
                  </a:cubicBezTo>
                  <a:lnTo>
                    <a:pt x="0" y="145437"/>
                  </a:lnTo>
                  <a:cubicBezTo>
                    <a:pt x="0" y="106864"/>
                    <a:pt x="15323" y="69872"/>
                    <a:pt x="42597" y="42597"/>
                  </a:cubicBezTo>
                  <a:cubicBezTo>
                    <a:pt x="69872" y="15323"/>
                    <a:pt x="106864" y="0"/>
                    <a:pt x="145437" y="0"/>
                  </a:cubicBezTo>
                  <a:close/>
                </a:path>
              </a:pathLst>
            </a:custGeom>
            <a:solidFill>
              <a:srgbClr val="FFDE59"/>
            </a:solidFill>
          </p:spPr>
          <p:txBody>
            <a:bodyPr/>
            <a:lstStyle/>
            <a:p>
              <a:endParaRPr lang="en-US"/>
            </a:p>
          </p:txBody>
        </p:sp>
        <p:sp>
          <p:nvSpPr>
            <p:cNvPr id="19" name="TextBox 19"/>
            <p:cNvSpPr txBox="1"/>
            <p:nvPr/>
          </p:nvSpPr>
          <p:spPr>
            <a:xfrm>
              <a:off x="0" y="-171450"/>
              <a:ext cx="711874" cy="462323"/>
            </a:xfrm>
            <a:prstGeom prst="rect">
              <a:avLst/>
            </a:prstGeom>
          </p:spPr>
          <p:txBody>
            <a:bodyPr lIns="50800" tIns="50800" rIns="50800" bIns="50800" rtlCol="0" anchor="ctr"/>
            <a:lstStyle/>
            <a:p>
              <a:pPr algn="ctr">
                <a:lnSpc>
                  <a:spcPts val="4900"/>
                </a:lnSpc>
              </a:pPr>
              <a:r>
                <a:rPr lang="en-US" sz="3500">
                  <a:solidFill>
                    <a:srgbClr val="000000"/>
                  </a:solidFill>
                  <a:latin typeface="Agrandir Bold"/>
                </a:rPr>
                <a:t> </a:t>
              </a:r>
              <a:r>
                <a:rPr lang="en-US" sz="3500">
                  <a:solidFill>
                    <a:srgbClr val="000000"/>
                  </a:solidFill>
                  <a:latin typeface="Agrandir"/>
                </a:rPr>
                <a:t>file .c </a:t>
              </a:r>
              <a:r>
                <a:rPr lang="en-US" sz="3500">
                  <a:solidFill>
                    <a:srgbClr val="000000"/>
                  </a:solidFill>
                  <a:latin typeface="Agrandir Bold"/>
                </a:rPr>
                <a:t>2</a:t>
              </a:r>
            </a:p>
          </p:txBody>
        </p:sp>
      </p:grpSp>
      <p:grpSp>
        <p:nvGrpSpPr>
          <p:cNvPr id="20" name="Group 20"/>
          <p:cNvGrpSpPr/>
          <p:nvPr/>
        </p:nvGrpSpPr>
        <p:grpSpPr>
          <a:xfrm>
            <a:off x="3734440" y="6510281"/>
            <a:ext cx="3467100" cy="1490662"/>
            <a:chOff x="0" y="0"/>
            <a:chExt cx="913146" cy="392602"/>
          </a:xfrm>
        </p:grpSpPr>
        <p:sp>
          <p:nvSpPr>
            <p:cNvPr id="21" name="Freeform 21"/>
            <p:cNvSpPr/>
            <p:nvPr/>
          </p:nvSpPr>
          <p:spPr>
            <a:xfrm>
              <a:off x="0" y="0"/>
              <a:ext cx="913146" cy="392602"/>
            </a:xfrm>
            <a:custGeom>
              <a:avLst/>
              <a:gdLst/>
              <a:ahLst/>
              <a:cxnLst/>
              <a:rect l="l" t="t" r="r" b="b"/>
              <a:pathLst>
                <a:path w="913146" h="392602">
                  <a:moveTo>
                    <a:pt x="0" y="0"/>
                  </a:moveTo>
                  <a:lnTo>
                    <a:pt x="913146" y="0"/>
                  </a:lnTo>
                  <a:lnTo>
                    <a:pt x="913146" y="392602"/>
                  </a:lnTo>
                  <a:lnTo>
                    <a:pt x="0" y="392602"/>
                  </a:lnTo>
                  <a:close/>
                </a:path>
              </a:pathLst>
            </a:custGeom>
            <a:solidFill>
              <a:srgbClr val="000000"/>
            </a:solidFill>
          </p:spPr>
          <p:txBody>
            <a:bodyPr/>
            <a:lstStyle/>
            <a:p>
              <a:endParaRPr lang="en-US"/>
            </a:p>
          </p:txBody>
        </p:sp>
        <p:sp>
          <p:nvSpPr>
            <p:cNvPr id="22" name="TextBox 22"/>
            <p:cNvSpPr txBox="1"/>
            <p:nvPr/>
          </p:nvSpPr>
          <p:spPr>
            <a:xfrm>
              <a:off x="0" y="-104775"/>
              <a:ext cx="913146" cy="497377"/>
            </a:xfrm>
            <a:prstGeom prst="rect">
              <a:avLst/>
            </a:prstGeom>
          </p:spPr>
          <p:txBody>
            <a:bodyPr lIns="50800" tIns="50800" rIns="50800" bIns="50800" rtlCol="0" anchor="ctr"/>
            <a:lstStyle/>
            <a:p>
              <a:pPr algn="ctr">
                <a:lnSpc>
                  <a:spcPts val="3080"/>
                </a:lnSpc>
              </a:pPr>
              <a:endParaRPr/>
            </a:p>
          </p:txBody>
        </p:sp>
      </p:grpSp>
      <p:grpSp>
        <p:nvGrpSpPr>
          <p:cNvPr id="23" name="Group 23"/>
          <p:cNvGrpSpPr/>
          <p:nvPr/>
        </p:nvGrpSpPr>
        <p:grpSpPr>
          <a:xfrm>
            <a:off x="4116542" y="6703408"/>
            <a:ext cx="2702896" cy="1104409"/>
            <a:chOff x="0" y="0"/>
            <a:chExt cx="711874" cy="290873"/>
          </a:xfrm>
        </p:grpSpPr>
        <p:sp>
          <p:nvSpPr>
            <p:cNvPr id="24" name="Freeform 24"/>
            <p:cNvSpPr/>
            <p:nvPr/>
          </p:nvSpPr>
          <p:spPr>
            <a:xfrm>
              <a:off x="0" y="0"/>
              <a:ext cx="711874" cy="290873"/>
            </a:xfrm>
            <a:custGeom>
              <a:avLst/>
              <a:gdLst/>
              <a:ahLst/>
              <a:cxnLst/>
              <a:rect l="l" t="t" r="r" b="b"/>
              <a:pathLst>
                <a:path w="711874" h="290873">
                  <a:moveTo>
                    <a:pt x="145437" y="0"/>
                  </a:moveTo>
                  <a:lnTo>
                    <a:pt x="566437" y="0"/>
                  </a:lnTo>
                  <a:cubicBezTo>
                    <a:pt x="646760" y="0"/>
                    <a:pt x="711874" y="65114"/>
                    <a:pt x="711874" y="145437"/>
                  </a:cubicBezTo>
                  <a:lnTo>
                    <a:pt x="711874" y="145437"/>
                  </a:lnTo>
                  <a:cubicBezTo>
                    <a:pt x="711874" y="184009"/>
                    <a:pt x="696551" y="221001"/>
                    <a:pt x="669276" y="248276"/>
                  </a:cubicBezTo>
                  <a:cubicBezTo>
                    <a:pt x="642002" y="275550"/>
                    <a:pt x="605009" y="290873"/>
                    <a:pt x="566437" y="290873"/>
                  </a:cubicBezTo>
                  <a:lnTo>
                    <a:pt x="145437" y="290873"/>
                  </a:lnTo>
                  <a:cubicBezTo>
                    <a:pt x="106864" y="290873"/>
                    <a:pt x="69872" y="275550"/>
                    <a:pt x="42597" y="248276"/>
                  </a:cubicBezTo>
                  <a:cubicBezTo>
                    <a:pt x="15323" y="221001"/>
                    <a:pt x="0" y="184009"/>
                    <a:pt x="0" y="145437"/>
                  </a:cubicBezTo>
                  <a:lnTo>
                    <a:pt x="0" y="145437"/>
                  </a:lnTo>
                  <a:cubicBezTo>
                    <a:pt x="0" y="106864"/>
                    <a:pt x="15323" y="69872"/>
                    <a:pt x="42597" y="42597"/>
                  </a:cubicBezTo>
                  <a:cubicBezTo>
                    <a:pt x="69872" y="15323"/>
                    <a:pt x="106864" y="0"/>
                    <a:pt x="145437" y="0"/>
                  </a:cubicBezTo>
                  <a:close/>
                </a:path>
              </a:pathLst>
            </a:custGeom>
            <a:solidFill>
              <a:srgbClr val="FFDE59"/>
            </a:solidFill>
          </p:spPr>
          <p:txBody>
            <a:bodyPr/>
            <a:lstStyle/>
            <a:p>
              <a:endParaRPr lang="en-US"/>
            </a:p>
          </p:txBody>
        </p:sp>
        <p:sp>
          <p:nvSpPr>
            <p:cNvPr id="25" name="TextBox 25"/>
            <p:cNvSpPr txBox="1"/>
            <p:nvPr/>
          </p:nvSpPr>
          <p:spPr>
            <a:xfrm>
              <a:off x="0" y="-171450"/>
              <a:ext cx="711874" cy="462323"/>
            </a:xfrm>
            <a:prstGeom prst="rect">
              <a:avLst/>
            </a:prstGeom>
          </p:spPr>
          <p:txBody>
            <a:bodyPr lIns="50800" tIns="50800" rIns="50800" bIns="50800" rtlCol="0" anchor="ctr"/>
            <a:lstStyle/>
            <a:p>
              <a:pPr algn="ctr">
                <a:lnSpc>
                  <a:spcPts val="4900"/>
                </a:lnSpc>
              </a:pPr>
              <a:r>
                <a:rPr lang="en-US" sz="3500">
                  <a:solidFill>
                    <a:srgbClr val="000000"/>
                  </a:solidFill>
                  <a:latin typeface="Agrandir Bold"/>
                </a:rPr>
                <a:t> </a:t>
              </a:r>
              <a:r>
                <a:rPr lang="en-US" sz="3500">
                  <a:solidFill>
                    <a:srgbClr val="000000"/>
                  </a:solidFill>
                  <a:latin typeface="Agrandir"/>
                </a:rPr>
                <a:t>file .c </a:t>
              </a:r>
              <a:r>
                <a:rPr lang="en-US" sz="3500">
                  <a:solidFill>
                    <a:srgbClr val="000000"/>
                  </a:solidFill>
                  <a:latin typeface="Agrandir Bold"/>
                </a:rPr>
                <a:t>N-1</a:t>
              </a:r>
            </a:p>
          </p:txBody>
        </p:sp>
      </p:grpSp>
      <p:grpSp>
        <p:nvGrpSpPr>
          <p:cNvPr id="26" name="Group 26"/>
          <p:cNvGrpSpPr/>
          <p:nvPr/>
        </p:nvGrpSpPr>
        <p:grpSpPr>
          <a:xfrm>
            <a:off x="3734440" y="8462042"/>
            <a:ext cx="3467100" cy="1490662"/>
            <a:chOff x="0" y="0"/>
            <a:chExt cx="913146" cy="392602"/>
          </a:xfrm>
        </p:grpSpPr>
        <p:sp>
          <p:nvSpPr>
            <p:cNvPr id="27" name="Freeform 27"/>
            <p:cNvSpPr/>
            <p:nvPr/>
          </p:nvSpPr>
          <p:spPr>
            <a:xfrm>
              <a:off x="0" y="0"/>
              <a:ext cx="913146" cy="392602"/>
            </a:xfrm>
            <a:custGeom>
              <a:avLst/>
              <a:gdLst/>
              <a:ahLst/>
              <a:cxnLst/>
              <a:rect l="l" t="t" r="r" b="b"/>
              <a:pathLst>
                <a:path w="913146" h="392602">
                  <a:moveTo>
                    <a:pt x="0" y="0"/>
                  </a:moveTo>
                  <a:lnTo>
                    <a:pt x="913146" y="0"/>
                  </a:lnTo>
                  <a:lnTo>
                    <a:pt x="913146" y="392602"/>
                  </a:lnTo>
                  <a:lnTo>
                    <a:pt x="0" y="392602"/>
                  </a:lnTo>
                  <a:close/>
                </a:path>
              </a:pathLst>
            </a:custGeom>
            <a:solidFill>
              <a:srgbClr val="000000"/>
            </a:solidFill>
          </p:spPr>
          <p:txBody>
            <a:bodyPr/>
            <a:lstStyle/>
            <a:p>
              <a:endParaRPr lang="en-US"/>
            </a:p>
          </p:txBody>
        </p:sp>
        <p:sp>
          <p:nvSpPr>
            <p:cNvPr id="28" name="TextBox 28"/>
            <p:cNvSpPr txBox="1"/>
            <p:nvPr/>
          </p:nvSpPr>
          <p:spPr>
            <a:xfrm>
              <a:off x="0" y="-104775"/>
              <a:ext cx="913146" cy="497377"/>
            </a:xfrm>
            <a:prstGeom prst="rect">
              <a:avLst/>
            </a:prstGeom>
          </p:spPr>
          <p:txBody>
            <a:bodyPr lIns="50800" tIns="50800" rIns="50800" bIns="50800" rtlCol="0" anchor="ctr"/>
            <a:lstStyle/>
            <a:p>
              <a:pPr algn="ctr">
                <a:lnSpc>
                  <a:spcPts val="3080"/>
                </a:lnSpc>
              </a:pPr>
              <a:endParaRPr/>
            </a:p>
          </p:txBody>
        </p:sp>
      </p:grpSp>
      <p:grpSp>
        <p:nvGrpSpPr>
          <p:cNvPr id="29" name="Group 29"/>
          <p:cNvGrpSpPr/>
          <p:nvPr/>
        </p:nvGrpSpPr>
        <p:grpSpPr>
          <a:xfrm>
            <a:off x="4116542" y="8655169"/>
            <a:ext cx="2702896" cy="1104409"/>
            <a:chOff x="0" y="0"/>
            <a:chExt cx="711874" cy="290873"/>
          </a:xfrm>
        </p:grpSpPr>
        <p:sp>
          <p:nvSpPr>
            <p:cNvPr id="30" name="Freeform 30"/>
            <p:cNvSpPr/>
            <p:nvPr/>
          </p:nvSpPr>
          <p:spPr>
            <a:xfrm>
              <a:off x="0" y="0"/>
              <a:ext cx="711874" cy="290873"/>
            </a:xfrm>
            <a:custGeom>
              <a:avLst/>
              <a:gdLst/>
              <a:ahLst/>
              <a:cxnLst/>
              <a:rect l="l" t="t" r="r" b="b"/>
              <a:pathLst>
                <a:path w="711874" h="290873">
                  <a:moveTo>
                    <a:pt x="145437" y="0"/>
                  </a:moveTo>
                  <a:lnTo>
                    <a:pt x="566437" y="0"/>
                  </a:lnTo>
                  <a:cubicBezTo>
                    <a:pt x="646760" y="0"/>
                    <a:pt x="711874" y="65114"/>
                    <a:pt x="711874" y="145437"/>
                  </a:cubicBezTo>
                  <a:lnTo>
                    <a:pt x="711874" y="145437"/>
                  </a:lnTo>
                  <a:cubicBezTo>
                    <a:pt x="711874" y="184009"/>
                    <a:pt x="696551" y="221001"/>
                    <a:pt x="669276" y="248276"/>
                  </a:cubicBezTo>
                  <a:cubicBezTo>
                    <a:pt x="642002" y="275550"/>
                    <a:pt x="605009" y="290873"/>
                    <a:pt x="566437" y="290873"/>
                  </a:cubicBezTo>
                  <a:lnTo>
                    <a:pt x="145437" y="290873"/>
                  </a:lnTo>
                  <a:cubicBezTo>
                    <a:pt x="106864" y="290873"/>
                    <a:pt x="69872" y="275550"/>
                    <a:pt x="42597" y="248276"/>
                  </a:cubicBezTo>
                  <a:cubicBezTo>
                    <a:pt x="15323" y="221001"/>
                    <a:pt x="0" y="184009"/>
                    <a:pt x="0" y="145437"/>
                  </a:cubicBezTo>
                  <a:lnTo>
                    <a:pt x="0" y="145437"/>
                  </a:lnTo>
                  <a:cubicBezTo>
                    <a:pt x="0" y="106864"/>
                    <a:pt x="15323" y="69872"/>
                    <a:pt x="42597" y="42597"/>
                  </a:cubicBezTo>
                  <a:cubicBezTo>
                    <a:pt x="69872" y="15323"/>
                    <a:pt x="106864" y="0"/>
                    <a:pt x="145437" y="0"/>
                  </a:cubicBezTo>
                  <a:close/>
                </a:path>
              </a:pathLst>
            </a:custGeom>
            <a:solidFill>
              <a:srgbClr val="FFDE59"/>
            </a:solidFill>
          </p:spPr>
          <p:txBody>
            <a:bodyPr/>
            <a:lstStyle/>
            <a:p>
              <a:endParaRPr lang="en-US"/>
            </a:p>
          </p:txBody>
        </p:sp>
        <p:sp>
          <p:nvSpPr>
            <p:cNvPr id="31" name="TextBox 31"/>
            <p:cNvSpPr txBox="1"/>
            <p:nvPr/>
          </p:nvSpPr>
          <p:spPr>
            <a:xfrm>
              <a:off x="0" y="-171450"/>
              <a:ext cx="711874" cy="462323"/>
            </a:xfrm>
            <a:prstGeom prst="rect">
              <a:avLst/>
            </a:prstGeom>
          </p:spPr>
          <p:txBody>
            <a:bodyPr lIns="50800" tIns="50800" rIns="50800" bIns="50800" rtlCol="0" anchor="ctr"/>
            <a:lstStyle/>
            <a:p>
              <a:pPr algn="ctr">
                <a:lnSpc>
                  <a:spcPts val="4900"/>
                </a:lnSpc>
              </a:pPr>
              <a:r>
                <a:rPr lang="en-US" sz="3500">
                  <a:solidFill>
                    <a:srgbClr val="000000"/>
                  </a:solidFill>
                  <a:latin typeface="Agrandir Bold"/>
                </a:rPr>
                <a:t> </a:t>
              </a:r>
              <a:r>
                <a:rPr lang="en-US" sz="3500">
                  <a:solidFill>
                    <a:srgbClr val="000000"/>
                  </a:solidFill>
                  <a:latin typeface="Agrandir"/>
                </a:rPr>
                <a:t>file .c </a:t>
              </a:r>
              <a:r>
                <a:rPr lang="en-US" sz="3500">
                  <a:solidFill>
                    <a:srgbClr val="000000"/>
                  </a:solidFill>
                  <a:latin typeface="Agrandir Bold"/>
                </a:rPr>
                <a:t>N</a:t>
              </a:r>
            </a:p>
          </p:txBody>
        </p:sp>
      </p:grpSp>
      <p:grpSp>
        <p:nvGrpSpPr>
          <p:cNvPr id="32" name="Group 32"/>
          <p:cNvGrpSpPr/>
          <p:nvPr/>
        </p:nvGrpSpPr>
        <p:grpSpPr>
          <a:xfrm>
            <a:off x="10890697" y="1951845"/>
            <a:ext cx="6749819" cy="7489136"/>
            <a:chOff x="0" y="0"/>
            <a:chExt cx="1777730" cy="1972447"/>
          </a:xfrm>
        </p:grpSpPr>
        <p:sp>
          <p:nvSpPr>
            <p:cNvPr id="33" name="Freeform 33"/>
            <p:cNvSpPr/>
            <p:nvPr/>
          </p:nvSpPr>
          <p:spPr>
            <a:xfrm>
              <a:off x="0" y="0"/>
              <a:ext cx="1777730" cy="1972447"/>
            </a:xfrm>
            <a:custGeom>
              <a:avLst/>
              <a:gdLst/>
              <a:ahLst/>
              <a:cxnLst/>
              <a:rect l="l" t="t" r="r" b="b"/>
              <a:pathLst>
                <a:path w="1777730" h="1972447">
                  <a:moveTo>
                    <a:pt x="0" y="0"/>
                  </a:moveTo>
                  <a:lnTo>
                    <a:pt x="1777730" y="0"/>
                  </a:lnTo>
                  <a:lnTo>
                    <a:pt x="1777730" y="1972447"/>
                  </a:lnTo>
                  <a:lnTo>
                    <a:pt x="0" y="1972447"/>
                  </a:lnTo>
                  <a:close/>
                </a:path>
              </a:pathLst>
            </a:custGeom>
            <a:solidFill>
              <a:srgbClr val="2B2B2B"/>
            </a:solidFill>
          </p:spPr>
          <p:txBody>
            <a:bodyPr/>
            <a:lstStyle/>
            <a:p>
              <a:endParaRPr lang="en-US"/>
            </a:p>
          </p:txBody>
        </p:sp>
        <p:sp>
          <p:nvSpPr>
            <p:cNvPr id="34" name="TextBox 34"/>
            <p:cNvSpPr txBox="1"/>
            <p:nvPr/>
          </p:nvSpPr>
          <p:spPr>
            <a:xfrm>
              <a:off x="0" y="-104775"/>
              <a:ext cx="1777730" cy="2077222"/>
            </a:xfrm>
            <a:prstGeom prst="rect">
              <a:avLst/>
            </a:prstGeom>
          </p:spPr>
          <p:txBody>
            <a:bodyPr lIns="50800" tIns="50800" rIns="50800" bIns="50800" rtlCol="0" anchor="ctr"/>
            <a:lstStyle/>
            <a:p>
              <a:pPr algn="ctr">
                <a:lnSpc>
                  <a:spcPts val="3080"/>
                </a:lnSpc>
              </a:pPr>
              <a:endParaRPr/>
            </a:p>
          </p:txBody>
        </p:sp>
      </p:grpSp>
      <p:grpSp>
        <p:nvGrpSpPr>
          <p:cNvPr id="35" name="Group 35"/>
          <p:cNvGrpSpPr/>
          <p:nvPr/>
        </p:nvGrpSpPr>
        <p:grpSpPr>
          <a:xfrm>
            <a:off x="11572785" y="2327708"/>
            <a:ext cx="5384914" cy="1104409"/>
            <a:chOff x="0" y="0"/>
            <a:chExt cx="1418249" cy="290873"/>
          </a:xfrm>
        </p:grpSpPr>
        <p:sp>
          <p:nvSpPr>
            <p:cNvPr id="36" name="Freeform 36"/>
            <p:cNvSpPr/>
            <p:nvPr/>
          </p:nvSpPr>
          <p:spPr>
            <a:xfrm>
              <a:off x="0" y="0"/>
              <a:ext cx="1418249" cy="290873"/>
            </a:xfrm>
            <a:custGeom>
              <a:avLst/>
              <a:gdLst/>
              <a:ahLst/>
              <a:cxnLst/>
              <a:rect l="l" t="t" r="r" b="b"/>
              <a:pathLst>
                <a:path w="1418249" h="290873">
                  <a:moveTo>
                    <a:pt x="73323" y="0"/>
                  </a:moveTo>
                  <a:lnTo>
                    <a:pt x="1344926" y="0"/>
                  </a:lnTo>
                  <a:cubicBezTo>
                    <a:pt x="1364372" y="0"/>
                    <a:pt x="1383022" y="7725"/>
                    <a:pt x="1396773" y="21476"/>
                  </a:cubicBezTo>
                  <a:cubicBezTo>
                    <a:pt x="1410524" y="35227"/>
                    <a:pt x="1418249" y="53877"/>
                    <a:pt x="1418249" y="73323"/>
                  </a:cubicBezTo>
                  <a:lnTo>
                    <a:pt x="1418249" y="217550"/>
                  </a:lnTo>
                  <a:cubicBezTo>
                    <a:pt x="1418249" y="236997"/>
                    <a:pt x="1410524" y="255647"/>
                    <a:pt x="1396773" y="269397"/>
                  </a:cubicBezTo>
                  <a:cubicBezTo>
                    <a:pt x="1383022" y="283148"/>
                    <a:pt x="1364372" y="290873"/>
                    <a:pt x="1344926" y="290873"/>
                  </a:cubicBezTo>
                  <a:lnTo>
                    <a:pt x="73323" y="290873"/>
                  </a:lnTo>
                  <a:cubicBezTo>
                    <a:pt x="53877" y="290873"/>
                    <a:pt x="35227" y="283148"/>
                    <a:pt x="21476" y="269397"/>
                  </a:cubicBezTo>
                  <a:cubicBezTo>
                    <a:pt x="7725" y="255647"/>
                    <a:pt x="0" y="236997"/>
                    <a:pt x="0" y="217550"/>
                  </a:cubicBezTo>
                  <a:lnTo>
                    <a:pt x="0" y="73323"/>
                  </a:lnTo>
                  <a:cubicBezTo>
                    <a:pt x="0" y="53877"/>
                    <a:pt x="7725" y="35227"/>
                    <a:pt x="21476" y="21476"/>
                  </a:cubicBezTo>
                  <a:cubicBezTo>
                    <a:pt x="35227" y="7725"/>
                    <a:pt x="53877" y="0"/>
                    <a:pt x="73323" y="0"/>
                  </a:cubicBezTo>
                  <a:close/>
                </a:path>
              </a:pathLst>
            </a:custGeom>
            <a:solidFill>
              <a:srgbClr val="FFDE59"/>
            </a:solidFill>
          </p:spPr>
          <p:txBody>
            <a:bodyPr/>
            <a:lstStyle/>
            <a:p>
              <a:endParaRPr lang="en-US"/>
            </a:p>
          </p:txBody>
        </p:sp>
        <p:sp>
          <p:nvSpPr>
            <p:cNvPr id="37" name="TextBox 37"/>
            <p:cNvSpPr txBox="1"/>
            <p:nvPr/>
          </p:nvSpPr>
          <p:spPr>
            <a:xfrm>
              <a:off x="0" y="-171450"/>
              <a:ext cx="1418249" cy="462323"/>
            </a:xfrm>
            <a:prstGeom prst="rect">
              <a:avLst/>
            </a:prstGeom>
          </p:spPr>
          <p:txBody>
            <a:bodyPr lIns="50800" tIns="50800" rIns="50800" bIns="50800" rtlCol="0" anchor="ctr"/>
            <a:lstStyle/>
            <a:p>
              <a:pPr algn="ctr">
                <a:lnSpc>
                  <a:spcPts val="4900"/>
                </a:lnSpc>
              </a:pPr>
              <a:r>
                <a:rPr lang="en-US" sz="3500">
                  <a:solidFill>
                    <a:srgbClr val="000000"/>
                  </a:solidFill>
                  <a:latin typeface="Agrandir"/>
                </a:rPr>
                <a:t>Binary Assembly code </a:t>
              </a:r>
            </a:p>
          </p:txBody>
        </p:sp>
      </p:grpSp>
      <p:grpSp>
        <p:nvGrpSpPr>
          <p:cNvPr id="38" name="Group 38"/>
          <p:cNvGrpSpPr/>
          <p:nvPr/>
        </p:nvGrpSpPr>
        <p:grpSpPr>
          <a:xfrm>
            <a:off x="11573515" y="3868131"/>
            <a:ext cx="5384184" cy="1104409"/>
            <a:chOff x="0" y="0"/>
            <a:chExt cx="1418057" cy="290873"/>
          </a:xfrm>
        </p:grpSpPr>
        <p:sp>
          <p:nvSpPr>
            <p:cNvPr id="39" name="Freeform 39"/>
            <p:cNvSpPr/>
            <p:nvPr/>
          </p:nvSpPr>
          <p:spPr>
            <a:xfrm>
              <a:off x="0" y="0"/>
              <a:ext cx="1418057" cy="290873"/>
            </a:xfrm>
            <a:custGeom>
              <a:avLst/>
              <a:gdLst/>
              <a:ahLst/>
              <a:cxnLst/>
              <a:rect l="l" t="t" r="r" b="b"/>
              <a:pathLst>
                <a:path w="1418057" h="290873">
                  <a:moveTo>
                    <a:pt x="73333" y="0"/>
                  </a:moveTo>
                  <a:lnTo>
                    <a:pt x="1344724" y="0"/>
                  </a:lnTo>
                  <a:cubicBezTo>
                    <a:pt x="1385224" y="0"/>
                    <a:pt x="1418057" y="32832"/>
                    <a:pt x="1418057" y="73333"/>
                  </a:cubicBezTo>
                  <a:lnTo>
                    <a:pt x="1418057" y="217540"/>
                  </a:lnTo>
                  <a:cubicBezTo>
                    <a:pt x="1418057" y="236989"/>
                    <a:pt x="1410330" y="255642"/>
                    <a:pt x="1396578" y="269394"/>
                  </a:cubicBezTo>
                  <a:cubicBezTo>
                    <a:pt x="1382825" y="283147"/>
                    <a:pt x="1364173" y="290873"/>
                    <a:pt x="1344724" y="290873"/>
                  </a:cubicBezTo>
                  <a:lnTo>
                    <a:pt x="73333" y="290873"/>
                  </a:lnTo>
                  <a:cubicBezTo>
                    <a:pt x="53884" y="290873"/>
                    <a:pt x="35231" y="283147"/>
                    <a:pt x="21479" y="269394"/>
                  </a:cubicBezTo>
                  <a:cubicBezTo>
                    <a:pt x="7726" y="255642"/>
                    <a:pt x="0" y="236989"/>
                    <a:pt x="0" y="217540"/>
                  </a:cubicBezTo>
                  <a:lnTo>
                    <a:pt x="0" y="73333"/>
                  </a:lnTo>
                  <a:cubicBezTo>
                    <a:pt x="0" y="53884"/>
                    <a:pt x="7726" y="35231"/>
                    <a:pt x="21479" y="21479"/>
                  </a:cubicBezTo>
                  <a:cubicBezTo>
                    <a:pt x="35231" y="7726"/>
                    <a:pt x="53884" y="0"/>
                    <a:pt x="73333" y="0"/>
                  </a:cubicBezTo>
                  <a:close/>
                </a:path>
              </a:pathLst>
            </a:custGeom>
            <a:solidFill>
              <a:srgbClr val="FFDE59"/>
            </a:solidFill>
          </p:spPr>
          <p:txBody>
            <a:bodyPr/>
            <a:lstStyle/>
            <a:p>
              <a:endParaRPr lang="en-US"/>
            </a:p>
          </p:txBody>
        </p:sp>
        <p:sp>
          <p:nvSpPr>
            <p:cNvPr id="40" name="TextBox 40"/>
            <p:cNvSpPr txBox="1"/>
            <p:nvPr/>
          </p:nvSpPr>
          <p:spPr>
            <a:xfrm>
              <a:off x="0" y="-171450"/>
              <a:ext cx="1418057" cy="462323"/>
            </a:xfrm>
            <a:prstGeom prst="rect">
              <a:avLst/>
            </a:prstGeom>
          </p:spPr>
          <p:txBody>
            <a:bodyPr lIns="50800" tIns="50800" rIns="50800" bIns="50800" rtlCol="0" anchor="ctr"/>
            <a:lstStyle/>
            <a:p>
              <a:pPr algn="ctr">
                <a:lnSpc>
                  <a:spcPts val="4900"/>
                </a:lnSpc>
              </a:pPr>
              <a:r>
                <a:rPr lang="en-US" sz="3500">
                  <a:solidFill>
                    <a:srgbClr val="000000"/>
                  </a:solidFill>
                  <a:latin typeface="Agrandir"/>
                </a:rPr>
                <a:t>Funct Assembly code </a:t>
              </a:r>
            </a:p>
          </p:txBody>
        </p:sp>
      </p:grpSp>
      <p:grpSp>
        <p:nvGrpSpPr>
          <p:cNvPr id="41" name="Group 41"/>
          <p:cNvGrpSpPr/>
          <p:nvPr/>
        </p:nvGrpSpPr>
        <p:grpSpPr>
          <a:xfrm>
            <a:off x="11573515" y="5408554"/>
            <a:ext cx="5384184" cy="1379792"/>
            <a:chOff x="0" y="0"/>
            <a:chExt cx="1418057" cy="363402"/>
          </a:xfrm>
        </p:grpSpPr>
        <p:sp>
          <p:nvSpPr>
            <p:cNvPr id="42" name="Freeform 42"/>
            <p:cNvSpPr/>
            <p:nvPr/>
          </p:nvSpPr>
          <p:spPr>
            <a:xfrm>
              <a:off x="0" y="0"/>
              <a:ext cx="1418057" cy="363402"/>
            </a:xfrm>
            <a:custGeom>
              <a:avLst/>
              <a:gdLst/>
              <a:ahLst/>
              <a:cxnLst/>
              <a:rect l="l" t="t" r="r" b="b"/>
              <a:pathLst>
                <a:path w="1418057" h="363402">
                  <a:moveTo>
                    <a:pt x="73333" y="0"/>
                  </a:moveTo>
                  <a:lnTo>
                    <a:pt x="1344724" y="0"/>
                  </a:lnTo>
                  <a:cubicBezTo>
                    <a:pt x="1385224" y="0"/>
                    <a:pt x="1418057" y="32832"/>
                    <a:pt x="1418057" y="73333"/>
                  </a:cubicBezTo>
                  <a:lnTo>
                    <a:pt x="1418057" y="290069"/>
                  </a:lnTo>
                  <a:cubicBezTo>
                    <a:pt x="1418057" y="330570"/>
                    <a:pt x="1385224" y="363402"/>
                    <a:pt x="1344724" y="363402"/>
                  </a:cubicBezTo>
                  <a:lnTo>
                    <a:pt x="73333" y="363402"/>
                  </a:lnTo>
                  <a:cubicBezTo>
                    <a:pt x="53884" y="363402"/>
                    <a:pt x="35231" y="355676"/>
                    <a:pt x="21479" y="341923"/>
                  </a:cubicBezTo>
                  <a:cubicBezTo>
                    <a:pt x="7726" y="328171"/>
                    <a:pt x="0" y="309518"/>
                    <a:pt x="0" y="290069"/>
                  </a:cubicBezTo>
                  <a:lnTo>
                    <a:pt x="0" y="73333"/>
                  </a:lnTo>
                  <a:cubicBezTo>
                    <a:pt x="0" y="53884"/>
                    <a:pt x="7726" y="35231"/>
                    <a:pt x="21479" y="21479"/>
                  </a:cubicBezTo>
                  <a:cubicBezTo>
                    <a:pt x="35231" y="7726"/>
                    <a:pt x="53884" y="0"/>
                    <a:pt x="73333" y="0"/>
                  </a:cubicBezTo>
                  <a:close/>
                </a:path>
              </a:pathLst>
            </a:custGeom>
            <a:solidFill>
              <a:srgbClr val="FFDE59"/>
            </a:solidFill>
          </p:spPr>
          <p:txBody>
            <a:bodyPr/>
            <a:lstStyle/>
            <a:p>
              <a:endParaRPr lang="en-US"/>
            </a:p>
          </p:txBody>
        </p:sp>
        <p:sp>
          <p:nvSpPr>
            <p:cNvPr id="43" name="TextBox 43"/>
            <p:cNvSpPr txBox="1"/>
            <p:nvPr/>
          </p:nvSpPr>
          <p:spPr>
            <a:xfrm>
              <a:off x="0" y="-171450"/>
              <a:ext cx="1418057" cy="534852"/>
            </a:xfrm>
            <a:prstGeom prst="rect">
              <a:avLst/>
            </a:prstGeom>
          </p:spPr>
          <p:txBody>
            <a:bodyPr lIns="50800" tIns="50800" rIns="50800" bIns="50800" rtlCol="0" anchor="ctr"/>
            <a:lstStyle/>
            <a:p>
              <a:pPr algn="ctr">
                <a:lnSpc>
                  <a:spcPts val="4900"/>
                </a:lnSpc>
              </a:pPr>
              <a:r>
                <a:rPr lang="en-US" sz="3500">
                  <a:solidFill>
                    <a:srgbClr val="000000"/>
                  </a:solidFill>
                  <a:latin typeface="Agrandir"/>
                </a:rPr>
                <a:t>Normalize Funct Assembly code </a:t>
              </a:r>
            </a:p>
          </p:txBody>
        </p:sp>
      </p:grpSp>
      <p:grpSp>
        <p:nvGrpSpPr>
          <p:cNvPr id="44" name="Group 44"/>
          <p:cNvGrpSpPr/>
          <p:nvPr/>
        </p:nvGrpSpPr>
        <p:grpSpPr>
          <a:xfrm>
            <a:off x="11572785" y="7226496"/>
            <a:ext cx="5384184" cy="1104409"/>
            <a:chOff x="0" y="0"/>
            <a:chExt cx="1418057" cy="290873"/>
          </a:xfrm>
        </p:grpSpPr>
        <p:sp>
          <p:nvSpPr>
            <p:cNvPr id="45" name="Freeform 45"/>
            <p:cNvSpPr/>
            <p:nvPr/>
          </p:nvSpPr>
          <p:spPr>
            <a:xfrm>
              <a:off x="0" y="0"/>
              <a:ext cx="1418057" cy="290873"/>
            </a:xfrm>
            <a:custGeom>
              <a:avLst/>
              <a:gdLst/>
              <a:ahLst/>
              <a:cxnLst/>
              <a:rect l="l" t="t" r="r" b="b"/>
              <a:pathLst>
                <a:path w="1418057" h="290873">
                  <a:moveTo>
                    <a:pt x="73333" y="0"/>
                  </a:moveTo>
                  <a:lnTo>
                    <a:pt x="1344724" y="0"/>
                  </a:lnTo>
                  <a:cubicBezTo>
                    <a:pt x="1385224" y="0"/>
                    <a:pt x="1418057" y="32832"/>
                    <a:pt x="1418057" y="73333"/>
                  </a:cubicBezTo>
                  <a:lnTo>
                    <a:pt x="1418057" y="217540"/>
                  </a:lnTo>
                  <a:cubicBezTo>
                    <a:pt x="1418057" y="236989"/>
                    <a:pt x="1410330" y="255642"/>
                    <a:pt x="1396578" y="269394"/>
                  </a:cubicBezTo>
                  <a:cubicBezTo>
                    <a:pt x="1382825" y="283147"/>
                    <a:pt x="1364173" y="290873"/>
                    <a:pt x="1344724" y="290873"/>
                  </a:cubicBezTo>
                  <a:lnTo>
                    <a:pt x="73333" y="290873"/>
                  </a:lnTo>
                  <a:cubicBezTo>
                    <a:pt x="53884" y="290873"/>
                    <a:pt x="35231" y="283147"/>
                    <a:pt x="21479" y="269394"/>
                  </a:cubicBezTo>
                  <a:cubicBezTo>
                    <a:pt x="7726" y="255642"/>
                    <a:pt x="0" y="236989"/>
                    <a:pt x="0" y="217540"/>
                  </a:cubicBezTo>
                  <a:lnTo>
                    <a:pt x="0" y="73333"/>
                  </a:lnTo>
                  <a:cubicBezTo>
                    <a:pt x="0" y="53884"/>
                    <a:pt x="7726" y="35231"/>
                    <a:pt x="21479" y="21479"/>
                  </a:cubicBezTo>
                  <a:cubicBezTo>
                    <a:pt x="35231" y="7726"/>
                    <a:pt x="53884" y="0"/>
                    <a:pt x="73333" y="0"/>
                  </a:cubicBezTo>
                  <a:close/>
                </a:path>
              </a:pathLst>
            </a:custGeom>
            <a:solidFill>
              <a:srgbClr val="FFDE59"/>
            </a:solidFill>
          </p:spPr>
          <p:txBody>
            <a:bodyPr/>
            <a:lstStyle/>
            <a:p>
              <a:endParaRPr lang="en-US"/>
            </a:p>
          </p:txBody>
        </p:sp>
        <p:sp>
          <p:nvSpPr>
            <p:cNvPr id="46" name="TextBox 46"/>
            <p:cNvSpPr txBox="1"/>
            <p:nvPr/>
          </p:nvSpPr>
          <p:spPr>
            <a:xfrm>
              <a:off x="0" y="-171450"/>
              <a:ext cx="1418057" cy="462323"/>
            </a:xfrm>
            <a:prstGeom prst="rect">
              <a:avLst/>
            </a:prstGeom>
          </p:spPr>
          <p:txBody>
            <a:bodyPr lIns="50800" tIns="50800" rIns="50800" bIns="50800" rtlCol="0" anchor="ctr"/>
            <a:lstStyle/>
            <a:p>
              <a:pPr algn="ctr">
                <a:lnSpc>
                  <a:spcPts val="4900"/>
                </a:lnSpc>
              </a:pPr>
              <a:r>
                <a:rPr lang="en-US" sz="3500">
                  <a:solidFill>
                    <a:srgbClr val="000000"/>
                  </a:solidFill>
                  <a:latin typeface="Agrandir Bold"/>
                </a:rPr>
                <a:t> </a:t>
              </a:r>
              <a:r>
                <a:rPr lang="en-US" sz="3500">
                  <a:solidFill>
                    <a:srgbClr val="000000"/>
                  </a:solidFill>
                  <a:latin typeface="Agrandir"/>
                </a:rPr>
                <a:t>file .c </a:t>
              </a:r>
              <a:r>
                <a:rPr lang="en-US" sz="3500">
                  <a:solidFill>
                    <a:srgbClr val="000000"/>
                  </a:solidFill>
                  <a:latin typeface="Agrandir Bold"/>
                </a:rPr>
                <a:t>1</a:t>
              </a:r>
            </a:p>
          </p:txBody>
        </p:sp>
      </p:grpSp>
      <p:sp>
        <p:nvSpPr>
          <p:cNvPr id="47" name="AutoShape 47"/>
          <p:cNvSpPr/>
          <p:nvPr/>
        </p:nvSpPr>
        <p:spPr>
          <a:xfrm>
            <a:off x="7180836" y="1951845"/>
            <a:ext cx="3709861" cy="3744568"/>
          </a:xfrm>
          <a:prstGeom prst="line">
            <a:avLst/>
          </a:prstGeom>
          <a:ln w="38100" cap="flat">
            <a:solidFill>
              <a:srgbClr val="000000"/>
            </a:solidFill>
            <a:prstDash val="solid"/>
            <a:headEnd type="none" w="sm" len="sm"/>
            <a:tailEnd type="arrow" w="med" len="sm"/>
          </a:ln>
        </p:spPr>
        <p:txBody>
          <a:bodyPr/>
          <a:lstStyle/>
          <a:p>
            <a:endParaRPr lang="en-US"/>
          </a:p>
        </p:txBody>
      </p:sp>
      <p:sp>
        <p:nvSpPr>
          <p:cNvPr id="48" name="AutoShape 48"/>
          <p:cNvSpPr/>
          <p:nvPr/>
        </p:nvSpPr>
        <p:spPr>
          <a:xfrm flipV="1">
            <a:off x="2981502" y="1951845"/>
            <a:ext cx="732233" cy="3191655"/>
          </a:xfrm>
          <a:prstGeom prst="line">
            <a:avLst/>
          </a:prstGeom>
          <a:ln w="38100" cap="flat">
            <a:solidFill>
              <a:srgbClr val="000000"/>
            </a:solidFill>
            <a:prstDash val="solid"/>
            <a:headEnd type="none" w="sm" len="sm"/>
            <a:tailEnd type="arrow" w="med" len="sm"/>
          </a:ln>
        </p:spPr>
        <p:txBody>
          <a:bodyPr/>
          <a:lstStyle/>
          <a:p>
            <a:endParaRPr lang="en-US"/>
          </a:p>
        </p:txBody>
      </p:sp>
      <p:sp>
        <p:nvSpPr>
          <p:cNvPr id="49" name="AutoShape 49"/>
          <p:cNvSpPr/>
          <p:nvPr/>
        </p:nvSpPr>
        <p:spPr>
          <a:xfrm flipV="1">
            <a:off x="2981502" y="3907367"/>
            <a:ext cx="752937" cy="1236133"/>
          </a:xfrm>
          <a:prstGeom prst="line">
            <a:avLst/>
          </a:prstGeom>
          <a:ln w="38100" cap="flat">
            <a:solidFill>
              <a:srgbClr val="000000"/>
            </a:solidFill>
            <a:prstDash val="solid"/>
            <a:headEnd type="none" w="sm" len="sm"/>
            <a:tailEnd type="arrow" w="med" len="sm"/>
          </a:ln>
        </p:spPr>
        <p:txBody>
          <a:bodyPr/>
          <a:lstStyle/>
          <a:p>
            <a:endParaRPr lang="en-US"/>
          </a:p>
        </p:txBody>
      </p:sp>
      <p:sp>
        <p:nvSpPr>
          <p:cNvPr id="50" name="AutoShape 50"/>
          <p:cNvSpPr/>
          <p:nvPr/>
        </p:nvSpPr>
        <p:spPr>
          <a:xfrm>
            <a:off x="2981502" y="5143500"/>
            <a:ext cx="752937" cy="2112113"/>
          </a:xfrm>
          <a:prstGeom prst="line">
            <a:avLst/>
          </a:prstGeom>
          <a:ln w="38100" cap="flat">
            <a:solidFill>
              <a:srgbClr val="000000"/>
            </a:solidFill>
            <a:prstDash val="solid"/>
            <a:headEnd type="none" w="sm" len="sm"/>
            <a:tailEnd type="arrow" w="med" len="sm"/>
          </a:ln>
        </p:spPr>
        <p:txBody>
          <a:bodyPr/>
          <a:lstStyle/>
          <a:p>
            <a:endParaRPr lang="en-US"/>
          </a:p>
        </p:txBody>
      </p:sp>
      <p:sp>
        <p:nvSpPr>
          <p:cNvPr id="51" name="AutoShape 51"/>
          <p:cNvSpPr/>
          <p:nvPr/>
        </p:nvSpPr>
        <p:spPr>
          <a:xfrm>
            <a:off x="2981502" y="5143500"/>
            <a:ext cx="752937" cy="4063874"/>
          </a:xfrm>
          <a:prstGeom prst="line">
            <a:avLst/>
          </a:prstGeom>
          <a:ln w="38100" cap="flat">
            <a:solidFill>
              <a:srgbClr val="000000"/>
            </a:solidFill>
            <a:prstDash val="solid"/>
            <a:headEnd type="none" w="sm" len="sm"/>
            <a:tailEnd type="arrow" w="med" len="sm"/>
          </a:ln>
        </p:spPr>
        <p:txBody>
          <a:bodyPr/>
          <a:lstStyle/>
          <a:p>
            <a:endParaRPr lang="en-US"/>
          </a:p>
        </p:txBody>
      </p:sp>
      <p:grpSp>
        <p:nvGrpSpPr>
          <p:cNvPr id="52" name="Group 52"/>
          <p:cNvGrpSpPr/>
          <p:nvPr/>
        </p:nvGrpSpPr>
        <p:grpSpPr>
          <a:xfrm>
            <a:off x="3734440" y="4836159"/>
            <a:ext cx="3467100" cy="1490662"/>
            <a:chOff x="0" y="0"/>
            <a:chExt cx="913146" cy="392602"/>
          </a:xfrm>
        </p:grpSpPr>
        <p:sp>
          <p:nvSpPr>
            <p:cNvPr id="53" name="Freeform 53"/>
            <p:cNvSpPr/>
            <p:nvPr/>
          </p:nvSpPr>
          <p:spPr>
            <a:xfrm>
              <a:off x="0" y="0"/>
              <a:ext cx="913146" cy="392602"/>
            </a:xfrm>
            <a:custGeom>
              <a:avLst/>
              <a:gdLst/>
              <a:ahLst/>
              <a:cxnLst/>
              <a:rect l="l" t="t" r="r" b="b"/>
              <a:pathLst>
                <a:path w="913146" h="392602">
                  <a:moveTo>
                    <a:pt x="0" y="0"/>
                  </a:moveTo>
                  <a:lnTo>
                    <a:pt x="913146" y="0"/>
                  </a:lnTo>
                  <a:lnTo>
                    <a:pt x="913146" y="392602"/>
                  </a:lnTo>
                  <a:lnTo>
                    <a:pt x="0" y="392602"/>
                  </a:lnTo>
                  <a:close/>
                </a:path>
              </a:pathLst>
            </a:custGeom>
            <a:solidFill>
              <a:srgbClr val="000000"/>
            </a:solidFill>
          </p:spPr>
          <p:txBody>
            <a:bodyPr/>
            <a:lstStyle/>
            <a:p>
              <a:endParaRPr lang="en-US"/>
            </a:p>
          </p:txBody>
        </p:sp>
        <p:sp>
          <p:nvSpPr>
            <p:cNvPr id="54" name="TextBox 54"/>
            <p:cNvSpPr txBox="1"/>
            <p:nvPr/>
          </p:nvSpPr>
          <p:spPr>
            <a:xfrm>
              <a:off x="0" y="-104775"/>
              <a:ext cx="913146" cy="497377"/>
            </a:xfrm>
            <a:prstGeom prst="rect">
              <a:avLst/>
            </a:prstGeom>
          </p:spPr>
          <p:txBody>
            <a:bodyPr lIns="50800" tIns="50800" rIns="50800" bIns="50800" rtlCol="0" anchor="ctr"/>
            <a:lstStyle/>
            <a:p>
              <a:pPr algn="ctr">
                <a:lnSpc>
                  <a:spcPts val="3080"/>
                </a:lnSpc>
              </a:pPr>
              <a:endParaRPr/>
            </a:p>
          </p:txBody>
        </p:sp>
      </p:grpSp>
      <p:grpSp>
        <p:nvGrpSpPr>
          <p:cNvPr id="55" name="Group 55"/>
          <p:cNvGrpSpPr/>
          <p:nvPr/>
        </p:nvGrpSpPr>
        <p:grpSpPr>
          <a:xfrm>
            <a:off x="4095838" y="5029285"/>
            <a:ext cx="2702896" cy="1104409"/>
            <a:chOff x="0" y="0"/>
            <a:chExt cx="711874" cy="290873"/>
          </a:xfrm>
        </p:grpSpPr>
        <p:sp>
          <p:nvSpPr>
            <p:cNvPr id="56" name="Freeform 56"/>
            <p:cNvSpPr/>
            <p:nvPr/>
          </p:nvSpPr>
          <p:spPr>
            <a:xfrm>
              <a:off x="0" y="0"/>
              <a:ext cx="711874" cy="290873"/>
            </a:xfrm>
            <a:custGeom>
              <a:avLst/>
              <a:gdLst/>
              <a:ahLst/>
              <a:cxnLst/>
              <a:rect l="l" t="t" r="r" b="b"/>
              <a:pathLst>
                <a:path w="711874" h="290873">
                  <a:moveTo>
                    <a:pt x="145437" y="0"/>
                  </a:moveTo>
                  <a:lnTo>
                    <a:pt x="566437" y="0"/>
                  </a:lnTo>
                  <a:cubicBezTo>
                    <a:pt x="646760" y="0"/>
                    <a:pt x="711874" y="65114"/>
                    <a:pt x="711874" y="145437"/>
                  </a:cubicBezTo>
                  <a:lnTo>
                    <a:pt x="711874" y="145437"/>
                  </a:lnTo>
                  <a:cubicBezTo>
                    <a:pt x="711874" y="184009"/>
                    <a:pt x="696551" y="221001"/>
                    <a:pt x="669276" y="248276"/>
                  </a:cubicBezTo>
                  <a:cubicBezTo>
                    <a:pt x="642002" y="275550"/>
                    <a:pt x="605009" y="290873"/>
                    <a:pt x="566437" y="290873"/>
                  </a:cubicBezTo>
                  <a:lnTo>
                    <a:pt x="145437" y="290873"/>
                  </a:lnTo>
                  <a:cubicBezTo>
                    <a:pt x="106864" y="290873"/>
                    <a:pt x="69872" y="275550"/>
                    <a:pt x="42597" y="248276"/>
                  </a:cubicBezTo>
                  <a:cubicBezTo>
                    <a:pt x="15323" y="221001"/>
                    <a:pt x="0" y="184009"/>
                    <a:pt x="0" y="145437"/>
                  </a:cubicBezTo>
                  <a:lnTo>
                    <a:pt x="0" y="145437"/>
                  </a:lnTo>
                  <a:cubicBezTo>
                    <a:pt x="0" y="106864"/>
                    <a:pt x="15323" y="69872"/>
                    <a:pt x="42597" y="42597"/>
                  </a:cubicBezTo>
                  <a:cubicBezTo>
                    <a:pt x="69872" y="15323"/>
                    <a:pt x="106864" y="0"/>
                    <a:pt x="145437" y="0"/>
                  </a:cubicBezTo>
                  <a:close/>
                </a:path>
              </a:pathLst>
            </a:custGeom>
            <a:solidFill>
              <a:srgbClr val="FFDE59"/>
            </a:solidFill>
          </p:spPr>
          <p:txBody>
            <a:bodyPr/>
            <a:lstStyle/>
            <a:p>
              <a:endParaRPr lang="en-US"/>
            </a:p>
          </p:txBody>
        </p:sp>
        <p:sp>
          <p:nvSpPr>
            <p:cNvPr id="57" name="TextBox 57"/>
            <p:cNvSpPr txBox="1"/>
            <p:nvPr/>
          </p:nvSpPr>
          <p:spPr>
            <a:xfrm>
              <a:off x="0" y="-171450"/>
              <a:ext cx="711874" cy="462323"/>
            </a:xfrm>
            <a:prstGeom prst="rect">
              <a:avLst/>
            </a:prstGeom>
          </p:spPr>
          <p:txBody>
            <a:bodyPr lIns="50800" tIns="50800" rIns="50800" bIns="50800" rtlCol="0" anchor="ctr"/>
            <a:lstStyle/>
            <a:p>
              <a:pPr algn="ctr">
                <a:lnSpc>
                  <a:spcPts val="4900"/>
                </a:lnSpc>
              </a:pPr>
              <a:r>
                <a:rPr lang="en-US" sz="3500">
                  <a:solidFill>
                    <a:srgbClr val="000000"/>
                  </a:solidFill>
                  <a:latin typeface="Agrandir Bold"/>
                </a:rPr>
                <a:t>...........</a:t>
              </a:r>
            </a:p>
          </p:txBody>
        </p:sp>
      </p:grpSp>
      <p:sp>
        <p:nvSpPr>
          <p:cNvPr id="58" name="TextBox 58"/>
          <p:cNvSpPr txBox="1"/>
          <p:nvPr/>
        </p:nvSpPr>
        <p:spPr>
          <a:xfrm>
            <a:off x="12708396" y="8353425"/>
            <a:ext cx="3114420" cy="904875"/>
          </a:xfrm>
          <a:prstGeom prst="rect">
            <a:avLst/>
          </a:prstGeom>
        </p:spPr>
        <p:txBody>
          <a:bodyPr lIns="0" tIns="0" rIns="0" bIns="0" rtlCol="0" anchor="t">
            <a:spAutoFit/>
          </a:bodyPr>
          <a:lstStyle/>
          <a:p>
            <a:pPr marL="0" lvl="0" indent="0" algn="ctr">
              <a:lnSpc>
                <a:spcPts val="6000"/>
              </a:lnSpc>
              <a:spcBef>
                <a:spcPct val="0"/>
              </a:spcBef>
            </a:pPr>
            <a:r>
              <a:rPr lang="en-US" sz="5000">
                <a:solidFill>
                  <a:srgbClr val="FFFCF7"/>
                </a:solidFill>
                <a:latin typeface="Agrandir Bold"/>
              </a:rPr>
              <a:t>x8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a:off x="7889712" y="-423652"/>
            <a:ext cx="11467938" cy="2012681"/>
          </a:xfrm>
          <a:prstGeom prst="rect">
            <a:avLst/>
          </a:prstGeom>
        </p:spPr>
      </p:pic>
      <p:pic>
        <p:nvPicPr>
          <p:cNvPr id="3" name="Picture 3"/>
          <p:cNvPicPr>
            <a:picLocks noChangeAspect="1"/>
          </p:cNvPicPr>
          <p:nvPr/>
        </p:nvPicPr>
        <p:blipFill>
          <a:blip r:embed="rId3">
            <a:alphaModFix amt="25000"/>
          </a:blip>
          <a:srcRect/>
          <a:stretch>
            <a:fillRect/>
          </a:stretch>
        </p:blipFill>
        <p:spPr>
          <a:xfrm flipH="1">
            <a:off x="-807433" y="8462042"/>
            <a:ext cx="10522933" cy="2420275"/>
          </a:xfrm>
          <a:prstGeom prst="rect">
            <a:avLst/>
          </a:prstGeom>
        </p:spPr>
      </p:pic>
      <p:sp>
        <p:nvSpPr>
          <p:cNvPr id="4" name="TextBox 4"/>
          <p:cNvSpPr txBox="1"/>
          <p:nvPr/>
        </p:nvSpPr>
        <p:spPr>
          <a:xfrm>
            <a:off x="207169" y="54051"/>
            <a:ext cx="5963005" cy="1247775"/>
          </a:xfrm>
          <a:prstGeom prst="rect">
            <a:avLst/>
          </a:prstGeom>
        </p:spPr>
        <p:txBody>
          <a:bodyPr lIns="0" tIns="0" rIns="0" bIns="0" rtlCol="0" anchor="t">
            <a:spAutoFit/>
          </a:bodyPr>
          <a:lstStyle/>
          <a:p>
            <a:pPr marL="0" lvl="0" indent="0" algn="ctr">
              <a:lnSpc>
                <a:spcPts val="8399"/>
              </a:lnSpc>
              <a:spcBef>
                <a:spcPct val="0"/>
              </a:spcBef>
            </a:pPr>
            <a:r>
              <a:rPr lang="en-US" sz="6999">
                <a:solidFill>
                  <a:srgbClr val="2B2B2B"/>
                </a:solidFill>
                <a:latin typeface="Agrandir"/>
              </a:rPr>
              <a:t>Built Dataset</a:t>
            </a:r>
          </a:p>
        </p:txBody>
      </p:sp>
      <p:grpSp>
        <p:nvGrpSpPr>
          <p:cNvPr id="5" name="Group 5"/>
          <p:cNvGrpSpPr/>
          <p:nvPr/>
        </p:nvGrpSpPr>
        <p:grpSpPr>
          <a:xfrm>
            <a:off x="381919" y="4601453"/>
            <a:ext cx="2464771" cy="1104409"/>
            <a:chOff x="0" y="0"/>
            <a:chExt cx="649158" cy="290873"/>
          </a:xfrm>
        </p:grpSpPr>
        <p:sp>
          <p:nvSpPr>
            <p:cNvPr id="6" name="Freeform 6"/>
            <p:cNvSpPr/>
            <p:nvPr/>
          </p:nvSpPr>
          <p:spPr>
            <a:xfrm>
              <a:off x="0" y="0"/>
              <a:ext cx="649158" cy="290873"/>
            </a:xfrm>
            <a:custGeom>
              <a:avLst/>
              <a:gdLst/>
              <a:ahLst/>
              <a:cxnLst/>
              <a:rect l="l" t="t" r="r" b="b"/>
              <a:pathLst>
                <a:path w="649158" h="290873">
                  <a:moveTo>
                    <a:pt x="145437" y="0"/>
                  </a:moveTo>
                  <a:lnTo>
                    <a:pt x="503721" y="0"/>
                  </a:lnTo>
                  <a:cubicBezTo>
                    <a:pt x="542293" y="0"/>
                    <a:pt x="579286" y="15323"/>
                    <a:pt x="606560" y="42597"/>
                  </a:cubicBezTo>
                  <a:cubicBezTo>
                    <a:pt x="633835" y="69872"/>
                    <a:pt x="649158" y="106864"/>
                    <a:pt x="649158" y="145437"/>
                  </a:cubicBezTo>
                  <a:lnTo>
                    <a:pt x="649158" y="145437"/>
                  </a:lnTo>
                  <a:cubicBezTo>
                    <a:pt x="649158" y="184009"/>
                    <a:pt x="633835" y="221001"/>
                    <a:pt x="606560" y="248276"/>
                  </a:cubicBezTo>
                  <a:cubicBezTo>
                    <a:pt x="579286" y="275550"/>
                    <a:pt x="542293" y="290873"/>
                    <a:pt x="503721" y="290873"/>
                  </a:cubicBezTo>
                  <a:lnTo>
                    <a:pt x="145437" y="290873"/>
                  </a:lnTo>
                  <a:cubicBezTo>
                    <a:pt x="106864" y="290873"/>
                    <a:pt x="69872" y="275550"/>
                    <a:pt x="42597" y="248276"/>
                  </a:cubicBezTo>
                  <a:cubicBezTo>
                    <a:pt x="15323" y="221001"/>
                    <a:pt x="0" y="184009"/>
                    <a:pt x="0" y="145437"/>
                  </a:cubicBezTo>
                  <a:lnTo>
                    <a:pt x="0" y="145437"/>
                  </a:lnTo>
                  <a:cubicBezTo>
                    <a:pt x="0" y="106864"/>
                    <a:pt x="15323" y="69872"/>
                    <a:pt x="42597" y="42597"/>
                  </a:cubicBezTo>
                  <a:cubicBezTo>
                    <a:pt x="69872" y="15323"/>
                    <a:pt x="106864" y="0"/>
                    <a:pt x="145437" y="0"/>
                  </a:cubicBezTo>
                  <a:close/>
                </a:path>
              </a:pathLst>
            </a:custGeom>
            <a:solidFill>
              <a:srgbClr val="FFDE59"/>
            </a:solidFill>
          </p:spPr>
          <p:txBody>
            <a:bodyPr/>
            <a:lstStyle/>
            <a:p>
              <a:endParaRPr lang="en-US"/>
            </a:p>
          </p:txBody>
        </p:sp>
        <p:sp>
          <p:nvSpPr>
            <p:cNvPr id="7" name="TextBox 7"/>
            <p:cNvSpPr txBox="1"/>
            <p:nvPr/>
          </p:nvSpPr>
          <p:spPr>
            <a:xfrm>
              <a:off x="0" y="-171450"/>
              <a:ext cx="649158" cy="462323"/>
            </a:xfrm>
            <a:prstGeom prst="rect">
              <a:avLst/>
            </a:prstGeom>
          </p:spPr>
          <p:txBody>
            <a:bodyPr lIns="50800" tIns="50800" rIns="50800" bIns="50800" rtlCol="0" anchor="ctr"/>
            <a:lstStyle/>
            <a:p>
              <a:pPr algn="ctr">
                <a:lnSpc>
                  <a:spcPts val="4900"/>
                </a:lnSpc>
              </a:pPr>
              <a:r>
                <a:rPr lang="en-US" sz="3500">
                  <a:solidFill>
                    <a:srgbClr val="000000"/>
                  </a:solidFill>
                  <a:latin typeface="Agrandir Bold"/>
                </a:rPr>
                <a:t>.c file A</a:t>
              </a:r>
            </a:p>
          </p:txBody>
        </p:sp>
      </p:grpSp>
      <p:sp>
        <p:nvSpPr>
          <p:cNvPr id="8" name="TextBox 8"/>
          <p:cNvSpPr txBox="1"/>
          <p:nvPr/>
        </p:nvSpPr>
        <p:spPr>
          <a:xfrm>
            <a:off x="7011673" y="9118280"/>
            <a:ext cx="3109735" cy="714375"/>
          </a:xfrm>
          <a:prstGeom prst="rect">
            <a:avLst/>
          </a:prstGeom>
        </p:spPr>
        <p:txBody>
          <a:bodyPr lIns="0" tIns="0" rIns="0" bIns="0" rtlCol="0" anchor="t">
            <a:spAutoFit/>
          </a:bodyPr>
          <a:lstStyle/>
          <a:p>
            <a:pPr marL="0" lvl="0" indent="0" algn="ctr">
              <a:lnSpc>
                <a:spcPts val="4799"/>
              </a:lnSpc>
              <a:spcBef>
                <a:spcPct val="0"/>
              </a:spcBef>
            </a:pPr>
            <a:r>
              <a:rPr lang="en-US" sz="3999">
                <a:solidFill>
                  <a:srgbClr val="2B2B2B"/>
                </a:solidFill>
                <a:latin typeface="Agrandir Bold"/>
              </a:rPr>
              <a:t>Label 0</a:t>
            </a:r>
          </a:p>
        </p:txBody>
      </p:sp>
      <p:grpSp>
        <p:nvGrpSpPr>
          <p:cNvPr id="9" name="Group 9"/>
          <p:cNvGrpSpPr/>
          <p:nvPr/>
        </p:nvGrpSpPr>
        <p:grpSpPr>
          <a:xfrm>
            <a:off x="4680608" y="1463995"/>
            <a:ext cx="2702896" cy="1104409"/>
            <a:chOff x="0" y="0"/>
            <a:chExt cx="711874" cy="290873"/>
          </a:xfrm>
        </p:grpSpPr>
        <p:sp>
          <p:nvSpPr>
            <p:cNvPr id="10" name="Freeform 10"/>
            <p:cNvSpPr/>
            <p:nvPr/>
          </p:nvSpPr>
          <p:spPr>
            <a:xfrm>
              <a:off x="0" y="0"/>
              <a:ext cx="711874" cy="290873"/>
            </a:xfrm>
            <a:custGeom>
              <a:avLst/>
              <a:gdLst/>
              <a:ahLst/>
              <a:cxnLst/>
              <a:rect l="l" t="t" r="r" b="b"/>
              <a:pathLst>
                <a:path w="711874" h="290873">
                  <a:moveTo>
                    <a:pt x="145437" y="0"/>
                  </a:moveTo>
                  <a:lnTo>
                    <a:pt x="566437" y="0"/>
                  </a:lnTo>
                  <a:cubicBezTo>
                    <a:pt x="646760" y="0"/>
                    <a:pt x="711874" y="65114"/>
                    <a:pt x="711874" y="145437"/>
                  </a:cubicBezTo>
                  <a:lnTo>
                    <a:pt x="711874" y="145437"/>
                  </a:lnTo>
                  <a:cubicBezTo>
                    <a:pt x="711874" y="184009"/>
                    <a:pt x="696551" y="221001"/>
                    <a:pt x="669276" y="248276"/>
                  </a:cubicBezTo>
                  <a:cubicBezTo>
                    <a:pt x="642002" y="275550"/>
                    <a:pt x="605009" y="290873"/>
                    <a:pt x="566437" y="290873"/>
                  </a:cubicBezTo>
                  <a:lnTo>
                    <a:pt x="145437" y="290873"/>
                  </a:lnTo>
                  <a:cubicBezTo>
                    <a:pt x="106864" y="290873"/>
                    <a:pt x="69872" y="275550"/>
                    <a:pt x="42597" y="248276"/>
                  </a:cubicBezTo>
                  <a:cubicBezTo>
                    <a:pt x="15323" y="221001"/>
                    <a:pt x="0" y="184009"/>
                    <a:pt x="0" y="145437"/>
                  </a:cubicBezTo>
                  <a:lnTo>
                    <a:pt x="0" y="145437"/>
                  </a:lnTo>
                  <a:cubicBezTo>
                    <a:pt x="0" y="106864"/>
                    <a:pt x="15323" y="69872"/>
                    <a:pt x="42597" y="42597"/>
                  </a:cubicBezTo>
                  <a:cubicBezTo>
                    <a:pt x="69872" y="15323"/>
                    <a:pt x="106864" y="0"/>
                    <a:pt x="145437" y="0"/>
                  </a:cubicBezTo>
                  <a:close/>
                </a:path>
              </a:pathLst>
            </a:custGeom>
            <a:solidFill>
              <a:srgbClr val="FFDE59"/>
            </a:solidFill>
          </p:spPr>
          <p:txBody>
            <a:bodyPr/>
            <a:lstStyle/>
            <a:p>
              <a:endParaRPr lang="en-US"/>
            </a:p>
          </p:txBody>
        </p:sp>
        <p:sp>
          <p:nvSpPr>
            <p:cNvPr id="11" name="TextBox 11"/>
            <p:cNvSpPr txBox="1"/>
            <p:nvPr/>
          </p:nvSpPr>
          <p:spPr>
            <a:xfrm>
              <a:off x="0" y="-171450"/>
              <a:ext cx="711874" cy="462323"/>
            </a:xfrm>
            <a:prstGeom prst="rect">
              <a:avLst/>
            </a:prstGeom>
          </p:spPr>
          <p:txBody>
            <a:bodyPr lIns="50800" tIns="50800" rIns="50800" bIns="50800" rtlCol="0" anchor="ctr"/>
            <a:lstStyle/>
            <a:p>
              <a:pPr algn="ctr">
                <a:lnSpc>
                  <a:spcPts val="4900"/>
                </a:lnSpc>
              </a:pPr>
              <a:r>
                <a:rPr lang="en-US" sz="3500">
                  <a:solidFill>
                    <a:srgbClr val="000000"/>
                  </a:solidFill>
                  <a:latin typeface="Agrandir"/>
                </a:rPr>
                <a:t>gcc_O0</a:t>
              </a:r>
            </a:p>
          </p:txBody>
        </p:sp>
      </p:grpSp>
      <p:grpSp>
        <p:nvGrpSpPr>
          <p:cNvPr id="12" name="Group 12"/>
          <p:cNvGrpSpPr/>
          <p:nvPr/>
        </p:nvGrpSpPr>
        <p:grpSpPr>
          <a:xfrm>
            <a:off x="4680608" y="3025604"/>
            <a:ext cx="2702896" cy="1104409"/>
            <a:chOff x="0" y="0"/>
            <a:chExt cx="711874" cy="290873"/>
          </a:xfrm>
        </p:grpSpPr>
        <p:sp>
          <p:nvSpPr>
            <p:cNvPr id="13" name="Freeform 13"/>
            <p:cNvSpPr/>
            <p:nvPr/>
          </p:nvSpPr>
          <p:spPr>
            <a:xfrm>
              <a:off x="0" y="0"/>
              <a:ext cx="711874" cy="290873"/>
            </a:xfrm>
            <a:custGeom>
              <a:avLst/>
              <a:gdLst/>
              <a:ahLst/>
              <a:cxnLst/>
              <a:rect l="l" t="t" r="r" b="b"/>
              <a:pathLst>
                <a:path w="711874" h="290873">
                  <a:moveTo>
                    <a:pt x="145437" y="0"/>
                  </a:moveTo>
                  <a:lnTo>
                    <a:pt x="566437" y="0"/>
                  </a:lnTo>
                  <a:cubicBezTo>
                    <a:pt x="646760" y="0"/>
                    <a:pt x="711874" y="65114"/>
                    <a:pt x="711874" y="145437"/>
                  </a:cubicBezTo>
                  <a:lnTo>
                    <a:pt x="711874" y="145437"/>
                  </a:lnTo>
                  <a:cubicBezTo>
                    <a:pt x="711874" y="184009"/>
                    <a:pt x="696551" y="221001"/>
                    <a:pt x="669276" y="248276"/>
                  </a:cubicBezTo>
                  <a:cubicBezTo>
                    <a:pt x="642002" y="275550"/>
                    <a:pt x="605009" y="290873"/>
                    <a:pt x="566437" y="290873"/>
                  </a:cubicBezTo>
                  <a:lnTo>
                    <a:pt x="145437" y="290873"/>
                  </a:lnTo>
                  <a:cubicBezTo>
                    <a:pt x="106864" y="290873"/>
                    <a:pt x="69872" y="275550"/>
                    <a:pt x="42597" y="248276"/>
                  </a:cubicBezTo>
                  <a:cubicBezTo>
                    <a:pt x="15323" y="221001"/>
                    <a:pt x="0" y="184009"/>
                    <a:pt x="0" y="145437"/>
                  </a:cubicBezTo>
                  <a:lnTo>
                    <a:pt x="0" y="145437"/>
                  </a:lnTo>
                  <a:cubicBezTo>
                    <a:pt x="0" y="106864"/>
                    <a:pt x="15323" y="69872"/>
                    <a:pt x="42597" y="42597"/>
                  </a:cubicBezTo>
                  <a:cubicBezTo>
                    <a:pt x="69872" y="15323"/>
                    <a:pt x="106864" y="0"/>
                    <a:pt x="145437" y="0"/>
                  </a:cubicBezTo>
                  <a:close/>
                </a:path>
              </a:pathLst>
            </a:custGeom>
            <a:solidFill>
              <a:srgbClr val="FFDE59"/>
            </a:solidFill>
          </p:spPr>
          <p:txBody>
            <a:bodyPr/>
            <a:lstStyle/>
            <a:p>
              <a:endParaRPr lang="en-US"/>
            </a:p>
          </p:txBody>
        </p:sp>
        <p:sp>
          <p:nvSpPr>
            <p:cNvPr id="14" name="TextBox 14"/>
            <p:cNvSpPr txBox="1"/>
            <p:nvPr/>
          </p:nvSpPr>
          <p:spPr>
            <a:xfrm>
              <a:off x="0" y="-171450"/>
              <a:ext cx="711874" cy="462323"/>
            </a:xfrm>
            <a:prstGeom prst="rect">
              <a:avLst/>
            </a:prstGeom>
          </p:spPr>
          <p:txBody>
            <a:bodyPr lIns="50800" tIns="50800" rIns="50800" bIns="50800" rtlCol="0" anchor="ctr"/>
            <a:lstStyle/>
            <a:p>
              <a:pPr algn="ctr">
                <a:lnSpc>
                  <a:spcPts val="4900"/>
                </a:lnSpc>
              </a:pPr>
              <a:r>
                <a:rPr lang="en-US" sz="3500">
                  <a:solidFill>
                    <a:srgbClr val="000000"/>
                  </a:solidFill>
                  <a:latin typeface="Agrandir"/>
                </a:rPr>
                <a:t>gcc_O1</a:t>
              </a:r>
            </a:p>
          </p:txBody>
        </p:sp>
      </p:grpSp>
      <p:grpSp>
        <p:nvGrpSpPr>
          <p:cNvPr id="15" name="Group 15"/>
          <p:cNvGrpSpPr/>
          <p:nvPr/>
        </p:nvGrpSpPr>
        <p:grpSpPr>
          <a:xfrm>
            <a:off x="4680608" y="6156987"/>
            <a:ext cx="2702896" cy="1104409"/>
            <a:chOff x="0" y="0"/>
            <a:chExt cx="711874" cy="290873"/>
          </a:xfrm>
        </p:grpSpPr>
        <p:sp>
          <p:nvSpPr>
            <p:cNvPr id="16" name="Freeform 16"/>
            <p:cNvSpPr/>
            <p:nvPr/>
          </p:nvSpPr>
          <p:spPr>
            <a:xfrm>
              <a:off x="0" y="0"/>
              <a:ext cx="711874" cy="290873"/>
            </a:xfrm>
            <a:custGeom>
              <a:avLst/>
              <a:gdLst/>
              <a:ahLst/>
              <a:cxnLst/>
              <a:rect l="l" t="t" r="r" b="b"/>
              <a:pathLst>
                <a:path w="711874" h="290873">
                  <a:moveTo>
                    <a:pt x="145437" y="0"/>
                  </a:moveTo>
                  <a:lnTo>
                    <a:pt x="566437" y="0"/>
                  </a:lnTo>
                  <a:cubicBezTo>
                    <a:pt x="646760" y="0"/>
                    <a:pt x="711874" y="65114"/>
                    <a:pt x="711874" y="145437"/>
                  </a:cubicBezTo>
                  <a:lnTo>
                    <a:pt x="711874" y="145437"/>
                  </a:lnTo>
                  <a:cubicBezTo>
                    <a:pt x="711874" y="184009"/>
                    <a:pt x="696551" y="221001"/>
                    <a:pt x="669276" y="248276"/>
                  </a:cubicBezTo>
                  <a:cubicBezTo>
                    <a:pt x="642002" y="275550"/>
                    <a:pt x="605009" y="290873"/>
                    <a:pt x="566437" y="290873"/>
                  </a:cubicBezTo>
                  <a:lnTo>
                    <a:pt x="145437" y="290873"/>
                  </a:lnTo>
                  <a:cubicBezTo>
                    <a:pt x="106864" y="290873"/>
                    <a:pt x="69872" y="275550"/>
                    <a:pt x="42597" y="248276"/>
                  </a:cubicBezTo>
                  <a:cubicBezTo>
                    <a:pt x="15323" y="221001"/>
                    <a:pt x="0" y="184009"/>
                    <a:pt x="0" y="145437"/>
                  </a:cubicBezTo>
                  <a:lnTo>
                    <a:pt x="0" y="145437"/>
                  </a:lnTo>
                  <a:cubicBezTo>
                    <a:pt x="0" y="106864"/>
                    <a:pt x="15323" y="69872"/>
                    <a:pt x="42597" y="42597"/>
                  </a:cubicBezTo>
                  <a:cubicBezTo>
                    <a:pt x="69872" y="15323"/>
                    <a:pt x="106864" y="0"/>
                    <a:pt x="145437" y="0"/>
                  </a:cubicBezTo>
                  <a:close/>
                </a:path>
              </a:pathLst>
            </a:custGeom>
            <a:solidFill>
              <a:srgbClr val="FFDE59"/>
            </a:solidFill>
          </p:spPr>
          <p:txBody>
            <a:bodyPr/>
            <a:lstStyle/>
            <a:p>
              <a:endParaRPr lang="en-US"/>
            </a:p>
          </p:txBody>
        </p:sp>
        <p:sp>
          <p:nvSpPr>
            <p:cNvPr id="17" name="TextBox 17"/>
            <p:cNvSpPr txBox="1"/>
            <p:nvPr/>
          </p:nvSpPr>
          <p:spPr>
            <a:xfrm>
              <a:off x="0" y="-171450"/>
              <a:ext cx="711874" cy="462323"/>
            </a:xfrm>
            <a:prstGeom prst="rect">
              <a:avLst/>
            </a:prstGeom>
          </p:spPr>
          <p:txBody>
            <a:bodyPr lIns="50800" tIns="50800" rIns="50800" bIns="50800" rtlCol="0" anchor="ctr"/>
            <a:lstStyle/>
            <a:p>
              <a:pPr algn="ctr">
                <a:lnSpc>
                  <a:spcPts val="4900"/>
                </a:lnSpc>
              </a:pPr>
              <a:r>
                <a:rPr lang="en-US" sz="3500">
                  <a:solidFill>
                    <a:srgbClr val="000000"/>
                  </a:solidFill>
                  <a:latin typeface="Agrandir"/>
                </a:rPr>
                <a:t>clang_O2</a:t>
              </a:r>
            </a:p>
          </p:txBody>
        </p:sp>
      </p:grpSp>
      <p:grpSp>
        <p:nvGrpSpPr>
          <p:cNvPr id="18" name="Group 18"/>
          <p:cNvGrpSpPr/>
          <p:nvPr/>
        </p:nvGrpSpPr>
        <p:grpSpPr>
          <a:xfrm>
            <a:off x="4680608" y="7718596"/>
            <a:ext cx="2702896" cy="1104409"/>
            <a:chOff x="0" y="0"/>
            <a:chExt cx="711874" cy="290873"/>
          </a:xfrm>
        </p:grpSpPr>
        <p:sp>
          <p:nvSpPr>
            <p:cNvPr id="19" name="Freeform 19"/>
            <p:cNvSpPr/>
            <p:nvPr/>
          </p:nvSpPr>
          <p:spPr>
            <a:xfrm>
              <a:off x="0" y="0"/>
              <a:ext cx="711874" cy="290873"/>
            </a:xfrm>
            <a:custGeom>
              <a:avLst/>
              <a:gdLst/>
              <a:ahLst/>
              <a:cxnLst/>
              <a:rect l="l" t="t" r="r" b="b"/>
              <a:pathLst>
                <a:path w="711874" h="290873">
                  <a:moveTo>
                    <a:pt x="145437" y="0"/>
                  </a:moveTo>
                  <a:lnTo>
                    <a:pt x="566437" y="0"/>
                  </a:lnTo>
                  <a:cubicBezTo>
                    <a:pt x="646760" y="0"/>
                    <a:pt x="711874" y="65114"/>
                    <a:pt x="711874" y="145437"/>
                  </a:cubicBezTo>
                  <a:lnTo>
                    <a:pt x="711874" y="145437"/>
                  </a:lnTo>
                  <a:cubicBezTo>
                    <a:pt x="711874" y="184009"/>
                    <a:pt x="696551" y="221001"/>
                    <a:pt x="669276" y="248276"/>
                  </a:cubicBezTo>
                  <a:cubicBezTo>
                    <a:pt x="642002" y="275550"/>
                    <a:pt x="605009" y="290873"/>
                    <a:pt x="566437" y="290873"/>
                  </a:cubicBezTo>
                  <a:lnTo>
                    <a:pt x="145437" y="290873"/>
                  </a:lnTo>
                  <a:cubicBezTo>
                    <a:pt x="106864" y="290873"/>
                    <a:pt x="69872" y="275550"/>
                    <a:pt x="42597" y="248276"/>
                  </a:cubicBezTo>
                  <a:cubicBezTo>
                    <a:pt x="15323" y="221001"/>
                    <a:pt x="0" y="184009"/>
                    <a:pt x="0" y="145437"/>
                  </a:cubicBezTo>
                  <a:lnTo>
                    <a:pt x="0" y="145437"/>
                  </a:lnTo>
                  <a:cubicBezTo>
                    <a:pt x="0" y="106864"/>
                    <a:pt x="15323" y="69872"/>
                    <a:pt x="42597" y="42597"/>
                  </a:cubicBezTo>
                  <a:cubicBezTo>
                    <a:pt x="69872" y="15323"/>
                    <a:pt x="106864" y="0"/>
                    <a:pt x="145437" y="0"/>
                  </a:cubicBezTo>
                  <a:close/>
                </a:path>
              </a:pathLst>
            </a:custGeom>
            <a:solidFill>
              <a:srgbClr val="FFDE59"/>
            </a:solidFill>
          </p:spPr>
          <p:txBody>
            <a:bodyPr/>
            <a:lstStyle/>
            <a:p>
              <a:endParaRPr lang="en-US"/>
            </a:p>
          </p:txBody>
        </p:sp>
        <p:sp>
          <p:nvSpPr>
            <p:cNvPr id="20" name="TextBox 20"/>
            <p:cNvSpPr txBox="1"/>
            <p:nvPr/>
          </p:nvSpPr>
          <p:spPr>
            <a:xfrm>
              <a:off x="0" y="-171450"/>
              <a:ext cx="711874" cy="462323"/>
            </a:xfrm>
            <a:prstGeom prst="rect">
              <a:avLst/>
            </a:prstGeom>
          </p:spPr>
          <p:txBody>
            <a:bodyPr lIns="50800" tIns="50800" rIns="50800" bIns="50800" rtlCol="0" anchor="ctr"/>
            <a:lstStyle/>
            <a:p>
              <a:pPr algn="ctr">
                <a:lnSpc>
                  <a:spcPts val="4900"/>
                </a:lnSpc>
              </a:pPr>
              <a:r>
                <a:rPr lang="en-US" sz="3500">
                  <a:solidFill>
                    <a:srgbClr val="000000"/>
                  </a:solidFill>
                  <a:latin typeface="Agrandir"/>
                </a:rPr>
                <a:t>clang_O3</a:t>
              </a:r>
            </a:p>
          </p:txBody>
        </p:sp>
      </p:grpSp>
      <p:grpSp>
        <p:nvGrpSpPr>
          <p:cNvPr id="21" name="Group 21"/>
          <p:cNvGrpSpPr/>
          <p:nvPr/>
        </p:nvGrpSpPr>
        <p:grpSpPr>
          <a:xfrm>
            <a:off x="4680608" y="4591295"/>
            <a:ext cx="2702896" cy="1104409"/>
            <a:chOff x="0" y="0"/>
            <a:chExt cx="711874" cy="290873"/>
          </a:xfrm>
        </p:grpSpPr>
        <p:sp>
          <p:nvSpPr>
            <p:cNvPr id="22" name="Freeform 22"/>
            <p:cNvSpPr/>
            <p:nvPr/>
          </p:nvSpPr>
          <p:spPr>
            <a:xfrm>
              <a:off x="0" y="0"/>
              <a:ext cx="711874" cy="290873"/>
            </a:xfrm>
            <a:custGeom>
              <a:avLst/>
              <a:gdLst/>
              <a:ahLst/>
              <a:cxnLst/>
              <a:rect l="l" t="t" r="r" b="b"/>
              <a:pathLst>
                <a:path w="711874" h="290873">
                  <a:moveTo>
                    <a:pt x="145437" y="0"/>
                  </a:moveTo>
                  <a:lnTo>
                    <a:pt x="566437" y="0"/>
                  </a:lnTo>
                  <a:cubicBezTo>
                    <a:pt x="646760" y="0"/>
                    <a:pt x="711874" y="65114"/>
                    <a:pt x="711874" y="145437"/>
                  </a:cubicBezTo>
                  <a:lnTo>
                    <a:pt x="711874" y="145437"/>
                  </a:lnTo>
                  <a:cubicBezTo>
                    <a:pt x="711874" y="184009"/>
                    <a:pt x="696551" y="221001"/>
                    <a:pt x="669276" y="248276"/>
                  </a:cubicBezTo>
                  <a:cubicBezTo>
                    <a:pt x="642002" y="275550"/>
                    <a:pt x="605009" y="290873"/>
                    <a:pt x="566437" y="290873"/>
                  </a:cubicBezTo>
                  <a:lnTo>
                    <a:pt x="145437" y="290873"/>
                  </a:lnTo>
                  <a:cubicBezTo>
                    <a:pt x="106864" y="290873"/>
                    <a:pt x="69872" y="275550"/>
                    <a:pt x="42597" y="248276"/>
                  </a:cubicBezTo>
                  <a:cubicBezTo>
                    <a:pt x="15323" y="221001"/>
                    <a:pt x="0" y="184009"/>
                    <a:pt x="0" y="145437"/>
                  </a:cubicBezTo>
                  <a:lnTo>
                    <a:pt x="0" y="145437"/>
                  </a:lnTo>
                  <a:cubicBezTo>
                    <a:pt x="0" y="106864"/>
                    <a:pt x="15323" y="69872"/>
                    <a:pt x="42597" y="42597"/>
                  </a:cubicBezTo>
                  <a:cubicBezTo>
                    <a:pt x="69872" y="15323"/>
                    <a:pt x="106864" y="0"/>
                    <a:pt x="145437" y="0"/>
                  </a:cubicBezTo>
                  <a:close/>
                </a:path>
              </a:pathLst>
            </a:custGeom>
            <a:solidFill>
              <a:srgbClr val="FFDE59"/>
            </a:solidFill>
          </p:spPr>
          <p:txBody>
            <a:bodyPr/>
            <a:lstStyle/>
            <a:p>
              <a:endParaRPr lang="en-US"/>
            </a:p>
          </p:txBody>
        </p:sp>
        <p:sp>
          <p:nvSpPr>
            <p:cNvPr id="23" name="TextBox 23"/>
            <p:cNvSpPr txBox="1"/>
            <p:nvPr/>
          </p:nvSpPr>
          <p:spPr>
            <a:xfrm>
              <a:off x="0" y="-171450"/>
              <a:ext cx="711874" cy="462323"/>
            </a:xfrm>
            <a:prstGeom prst="rect">
              <a:avLst/>
            </a:prstGeom>
          </p:spPr>
          <p:txBody>
            <a:bodyPr lIns="50800" tIns="50800" rIns="50800" bIns="50800" rtlCol="0" anchor="ctr"/>
            <a:lstStyle/>
            <a:p>
              <a:pPr algn="ctr">
                <a:lnSpc>
                  <a:spcPts val="4900"/>
                </a:lnSpc>
              </a:pPr>
              <a:r>
                <a:rPr lang="en-US" sz="3500">
                  <a:solidFill>
                    <a:srgbClr val="000000"/>
                  </a:solidFill>
                  <a:latin typeface="Agrandir"/>
                </a:rPr>
                <a:t>.........</a:t>
              </a:r>
            </a:p>
          </p:txBody>
        </p:sp>
      </p:grpSp>
      <p:grpSp>
        <p:nvGrpSpPr>
          <p:cNvPr id="24" name="Group 24"/>
          <p:cNvGrpSpPr/>
          <p:nvPr/>
        </p:nvGrpSpPr>
        <p:grpSpPr>
          <a:xfrm>
            <a:off x="9905070" y="1463995"/>
            <a:ext cx="2702896" cy="1104409"/>
            <a:chOff x="0" y="0"/>
            <a:chExt cx="711874" cy="290873"/>
          </a:xfrm>
        </p:grpSpPr>
        <p:sp>
          <p:nvSpPr>
            <p:cNvPr id="25" name="Freeform 25"/>
            <p:cNvSpPr/>
            <p:nvPr/>
          </p:nvSpPr>
          <p:spPr>
            <a:xfrm>
              <a:off x="0" y="0"/>
              <a:ext cx="711874" cy="290873"/>
            </a:xfrm>
            <a:custGeom>
              <a:avLst/>
              <a:gdLst/>
              <a:ahLst/>
              <a:cxnLst/>
              <a:rect l="l" t="t" r="r" b="b"/>
              <a:pathLst>
                <a:path w="711874" h="290873">
                  <a:moveTo>
                    <a:pt x="145437" y="0"/>
                  </a:moveTo>
                  <a:lnTo>
                    <a:pt x="566437" y="0"/>
                  </a:lnTo>
                  <a:cubicBezTo>
                    <a:pt x="646760" y="0"/>
                    <a:pt x="711874" y="65114"/>
                    <a:pt x="711874" y="145437"/>
                  </a:cubicBezTo>
                  <a:lnTo>
                    <a:pt x="711874" y="145437"/>
                  </a:lnTo>
                  <a:cubicBezTo>
                    <a:pt x="711874" y="184009"/>
                    <a:pt x="696551" y="221001"/>
                    <a:pt x="669276" y="248276"/>
                  </a:cubicBezTo>
                  <a:cubicBezTo>
                    <a:pt x="642002" y="275550"/>
                    <a:pt x="605009" y="290873"/>
                    <a:pt x="566437" y="290873"/>
                  </a:cubicBezTo>
                  <a:lnTo>
                    <a:pt x="145437" y="290873"/>
                  </a:lnTo>
                  <a:cubicBezTo>
                    <a:pt x="106864" y="290873"/>
                    <a:pt x="69872" y="275550"/>
                    <a:pt x="42597" y="248276"/>
                  </a:cubicBezTo>
                  <a:cubicBezTo>
                    <a:pt x="15323" y="221001"/>
                    <a:pt x="0" y="184009"/>
                    <a:pt x="0" y="145437"/>
                  </a:cubicBezTo>
                  <a:lnTo>
                    <a:pt x="0" y="145437"/>
                  </a:lnTo>
                  <a:cubicBezTo>
                    <a:pt x="0" y="106864"/>
                    <a:pt x="15323" y="69872"/>
                    <a:pt x="42597" y="42597"/>
                  </a:cubicBezTo>
                  <a:cubicBezTo>
                    <a:pt x="69872" y="15323"/>
                    <a:pt x="106864" y="0"/>
                    <a:pt x="145437" y="0"/>
                  </a:cubicBezTo>
                  <a:close/>
                </a:path>
              </a:pathLst>
            </a:custGeom>
            <a:solidFill>
              <a:srgbClr val="FFDE59"/>
            </a:solidFill>
          </p:spPr>
          <p:txBody>
            <a:bodyPr/>
            <a:lstStyle/>
            <a:p>
              <a:endParaRPr lang="en-US"/>
            </a:p>
          </p:txBody>
        </p:sp>
        <p:sp>
          <p:nvSpPr>
            <p:cNvPr id="26" name="TextBox 26"/>
            <p:cNvSpPr txBox="1"/>
            <p:nvPr/>
          </p:nvSpPr>
          <p:spPr>
            <a:xfrm>
              <a:off x="0" y="-171450"/>
              <a:ext cx="711874" cy="462323"/>
            </a:xfrm>
            <a:prstGeom prst="rect">
              <a:avLst/>
            </a:prstGeom>
          </p:spPr>
          <p:txBody>
            <a:bodyPr lIns="50800" tIns="50800" rIns="50800" bIns="50800" rtlCol="0" anchor="ctr"/>
            <a:lstStyle/>
            <a:p>
              <a:pPr algn="ctr">
                <a:lnSpc>
                  <a:spcPts val="4900"/>
                </a:lnSpc>
              </a:pPr>
              <a:r>
                <a:rPr lang="en-US" sz="3500">
                  <a:solidFill>
                    <a:srgbClr val="000000"/>
                  </a:solidFill>
                  <a:latin typeface="Agrandir"/>
                </a:rPr>
                <a:t>gcc_O0</a:t>
              </a:r>
            </a:p>
          </p:txBody>
        </p:sp>
      </p:grpSp>
      <p:grpSp>
        <p:nvGrpSpPr>
          <p:cNvPr id="27" name="Group 27"/>
          <p:cNvGrpSpPr/>
          <p:nvPr/>
        </p:nvGrpSpPr>
        <p:grpSpPr>
          <a:xfrm>
            <a:off x="9905070" y="3025604"/>
            <a:ext cx="2702896" cy="1104409"/>
            <a:chOff x="0" y="0"/>
            <a:chExt cx="711874" cy="290873"/>
          </a:xfrm>
        </p:grpSpPr>
        <p:sp>
          <p:nvSpPr>
            <p:cNvPr id="28" name="Freeform 28"/>
            <p:cNvSpPr/>
            <p:nvPr/>
          </p:nvSpPr>
          <p:spPr>
            <a:xfrm>
              <a:off x="0" y="0"/>
              <a:ext cx="711874" cy="290873"/>
            </a:xfrm>
            <a:custGeom>
              <a:avLst/>
              <a:gdLst/>
              <a:ahLst/>
              <a:cxnLst/>
              <a:rect l="l" t="t" r="r" b="b"/>
              <a:pathLst>
                <a:path w="711874" h="290873">
                  <a:moveTo>
                    <a:pt x="145437" y="0"/>
                  </a:moveTo>
                  <a:lnTo>
                    <a:pt x="566437" y="0"/>
                  </a:lnTo>
                  <a:cubicBezTo>
                    <a:pt x="646760" y="0"/>
                    <a:pt x="711874" y="65114"/>
                    <a:pt x="711874" y="145437"/>
                  </a:cubicBezTo>
                  <a:lnTo>
                    <a:pt x="711874" y="145437"/>
                  </a:lnTo>
                  <a:cubicBezTo>
                    <a:pt x="711874" y="184009"/>
                    <a:pt x="696551" y="221001"/>
                    <a:pt x="669276" y="248276"/>
                  </a:cubicBezTo>
                  <a:cubicBezTo>
                    <a:pt x="642002" y="275550"/>
                    <a:pt x="605009" y="290873"/>
                    <a:pt x="566437" y="290873"/>
                  </a:cubicBezTo>
                  <a:lnTo>
                    <a:pt x="145437" y="290873"/>
                  </a:lnTo>
                  <a:cubicBezTo>
                    <a:pt x="106864" y="290873"/>
                    <a:pt x="69872" y="275550"/>
                    <a:pt x="42597" y="248276"/>
                  </a:cubicBezTo>
                  <a:cubicBezTo>
                    <a:pt x="15323" y="221001"/>
                    <a:pt x="0" y="184009"/>
                    <a:pt x="0" y="145437"/>
                  </a:cubicBezTo>
                  <a:lnTo>
                    <a:pt x="0" y="145437"/>
                  </a:lnTo>
                  <a:cubicBezTo>
                    <a:pt x="0" y="106864"/>
                    <a:pt x="15323" y="69872"/>
                    <a:pt x="42597" y="42597"/>
                  </a:cubicBezTo>
                  <a:cubicBezTo>
                    <a:pt x="69872" y="15323"/>
                    <a:pt x="106864" y="0"/>
                    <a:pt x="145437" y="0"/>
                  </a:cubicBezTo>
                  <a:close/>
                </a:path>
              </a:pathLst>
            </a:custGeom>
            <a:solidFill>
              <a:srgbClr val="FFDE59"/>
            </a:solidFill>
          </p:spPr>
          <p:txBody>
            <a:bodyPr/>
            <a:lstStyle/>
            <a:p>
              <a:endParaRPr lang="en-US"/>
            </a:p>
          </p:txBody>
        </p:sp>
        <p:sp>
          <p:nvSpPr>
            <p:cNvPr id="29" name="TextBox 29"/>
            <p:cNvSpPr txBox="1"/>
            <p:nvPr/>
          </p:nvSpPr>
          <p:spPr>
            <a:xfrm>
              <a:off x="0" y="-171450"/>
              <a:ext cx="711874" cy="462323"/>
            </a:xfrm>
            <a:prstGeom prst="rect">
              <a:avLst/>
            </a:prstGeom>
          </p:spPr>
          <p:txBody>
            <a:bodyPr lIns="50800" tIns="50800" rIns="50800" bIns="50800" rtlCol="0" anchor="ctr"/>
            <a:lstStyle/>
            <a:p>
              <a:pPr algn="ctr">
                <a:lnSpc>
                  <a:spcPts val="4900"/>
                </a:lnSpc>
              </a:pPr>
              <a:r>
                <a:rPr lang="en-US" sz="3500">
                  <a:solidFill>
                    <a:srgbClr val="000000"/>
                  </a:solidFill>
                  <a:latin typeface="Agrandir"/>
                </a:rPr>
                <a:t>gcc_O1</a:t>
              </a:r>
            </a:p>
          </p:txBody>
        </p:sp>
      </p:grpSp>
      <p:grpSp>
        <p:nvGrpSpPr>
          <p:cNvPr id="30" name="Group 30"/>
          <p:cNvGrpSpPr/>
          <p:nvPr/>
        </p:nvGrpSpPr>
        <p:grpSpPr>
          <a:xfrm>
            <a:off x="9905070" y="6156987"/>
            <a:ext cx="2702896" cy="1104409"/>
            <a:chOff x="0" y="0"/>
            <a:chExt cx="711874" cy="290873"/>
          </a:xfrm>
        </p:grpSpPr>
        <p:sp>
          <p:nvSpPr>
            <p:cNvPr id="31" name="Freeform 31"/>
            <p:cNvSpPr/>
            <p:nvPr/>
          </p:nvSpPr>
          <p:spPr>
            <a:xfrm>
              <a:off x="0" y="0"/>
              <a:ext cx="711874" cy="290873"/>
            </a:xfrm>
            <a:custGeom>
              <a:avLst/>
              <a:gdLst/>
              <a:ahLst/>
              <a:cxnLst/>
              <a:rect l="l" t="t" r="r" b="b"/>
              <a:pathLst>
                <a:path w="711874" h="290873">
                  <a:moveTo>
                    <a:pt x="145437" y="0"/>
                  </a:moveTo>
                  <a:lnTo>
                    <a:pt x="566437" y="0"/>
                  </a:lnTo>
                  <a:cubicBezTo>
                    <a:pt x="646760" y="0"/>
                    <a:pt x="711874" y="65114"/>
                    <a:pt x="711874" y="145437"/>
                  </a:cubicBezTo>
                  <a:lnTo>
                    <a:pt x="711874" y="145437"/>
                  </a:lnTo>
                  <a:cubicBezTo>
                    <a:pt x="711874" y="184009"/>
                    <a:pt x="696551" y="221001"/>
                    <a:pt x="669276" y="248276"/>
                  </a:cubicBezTo>
                  <a:cubicBezTo>
                    <a:pt x="642002" y="275550"/>
                    <a:pt x="605009" y="290873"/>
                    <a:pt x="566437" y="290873"/>
                  </a:cubicBezTo>
                  <a:lnTo>
                    <a:pt x="145437" y="290873"/>
                  </a:lnTo>
                  <a:cubicBezTo>
                    <a:pt x="106864" y="290873"/>
                    <a:pt x="69872" y="275550"/>
                    <a:pt x="42597" y="248276"/>
                  </a:cubicBezTo>
                  <a:cubicBezTo>
                    <a:pt x="15323" y="221001"/>
                    <a:pt x="0" y="184009"/>
                    <a:pt x="0" y="145437"/>
                  </a:cubicBezTo>
                  <a:lnTo>
                    <a:pt x="0" y="145437"/>
                  </a:lnTo>
                  <a:cubicBezTo>
                    <a:pt x="0" y="106864"/>
                    <a:pt x="15323" y="69872"/>
                    <a:pt x="42597" y="42597"/>
                  </a:cubicBezTo>
                  <a:cubicBezTo>
                    <a:pt x="69872" y="15323"/>
                    <a:pt x="106864" y="0"/>
                    <a:pt x="145437" y="0"/>
                  </a:cubicBezTo>
                  <a:close/>
                </a:path>
              </a:pathLst>
            </a:custGeom>
            <a:solidFill>
              <a:srgbClr val="FFDE59"/>
            </a:solidFill>
          </p:spPr>
          <p:txBody>
            <a:bodyPr/>
            <a:lstStyle/>
            <a:p>
              <a:endParaRPr lang="en-US"/>
            </a:p>
          </p:txBody>
        </p:sp>
        <p:sp>
          <p:nvSpPr>
            <p:cNvPr id="32" name="TextBox 32"/>
            <p:cNvSpPr txBox="1"/>
            <p:nvPr/>
          </p:nvSpPr>
          <p:spPr>
            <a:xfrm>
              <a:off x="0" y="-171450"/>
              <a:ext cx="711874" cy="462323"/>
            </a:xfrm>
            <a:prstGeom prst="rect">
              <a:avLst/>
            </a:prstGeom>
          </p:spPr>
          <p:txBody>
            <a:bodyPr lIns="50800" tIns="50800" rIns="50800" bIns="50800" rtlCol="0" anchor="ctr"/>
            <a:lstStyle/>
            <a:p>
              <a:pPr algn="ctr">
                <a:lnSpc>
                  <a:spcPts val="4900"/>
                </a:lnSpc>
              </a:pPr>
              <a:r>
                <a:rPr lang="en-US" sz="3500">
                  <a:solidFill>
                    <a:srgbClr val="000000"/>
                  </a:solidFill>
                  <a:latin typeface="Agrandir"/>
                </a:rPr>
                <a:t>clang_O2</a:t>
              </a:r>
            </a:p>
          </p:txBody>
        </p:sp>
      </p:grpSp>
      <p:grpSp>
        <p:nvGrpSpPr>
          <p:cNvPr id="33" name="Group 33"/>
          <p:cNvGrpSpPr/>
          <p:nvPr/>
        </p:nvGrpSpPr>
        <p:grpSpPr>
          <a:xfrm>
            <a:off x="9905070" y="7718596"/>
            <a:ext cx="2702896" cy="1104409"/>
            <a:chOff x="0" y="0"/>
            <a:chExt cx="711874" cy="290873"/>
          </a:xfrm>
        </p:grpSpPr>
        <p:sp>
          <p:nvSpPr>
            <p:cNvPr id="34" name="Freeform 34"/>
            <p:cNvSpPr/>
            <p:nvPr/>
          </p:nvSpPr>
          <p:spPr>
            <a:xfrm>
              <a:off x="0" y="0"/>
              <a:ext cx="711874" cy="290873"/>
            </a:xfrm>
            <a:custGeom>
              <a:avLst/>
              <a:gdLst/>
              <a:ahLst/>
              <a:cxnLst/>
              <a:rect l="l" t="t" r="r" b="b"/>
              <a:pathLst>
                <a:path w="711874" h="290873">
                  <a:moveTo>
                    <a:pt x="145437" y="0"/>
                  </a:moveTo>
                  <a:lnTo>
                    <a:pt x="566437" y="0"/>
                  </a:lnTo>
                  <a:cubicBezTo>
                    <a:pt x="646760" y="0"/>
                    <a:pt x="711874" y="65114"/>
                    <a:pt x="711874" y="145437"/>
                  </a:cubicBezTo>
                  <a:lnTo>
                    <a:pt x="711874" y="145437"/>
                  </a:lnTo>
                  <a:cubicBezTo>
                    <a:pt x="711874" y="184009"/>
                    <a:pt x="696551" y="221001"/>
                    <a:pt x="669276" y="248276"/>
                  </a:cubicBezTo>
                  <a:cubicBezTo>
                    <a:pt x="642002" y="275550"/>
                    <a:pt x="605009" y="290873"/>
                    <a:pt x="566437" y="290873"/>
                  </a:cubicBezTo>
                  <a:lnTo>
                    <a:pt x="145437" y="290873"/>
                  </a:lnTo>
                  <a:cubicBezTo>
                    <a:pt x="106864" y="290873"/>
                    <a:pt x="69872" y="275550"/>
                    <a:pt x="42597" y="248276"/>
                  </a:cubicBezTo>
                  <a:cubicBezTo>
                    <a:pt x="15323" y="221001"/>
                    <a:pt x="0" y="184009"/>
                    <a:pt x="0" y="145437"/>
                  </a:cubicBezTo>
                  <a:lnTo>
                    <a:pt x="0" y="145437"/>
                  </a:lnTo>
                  <a:cubicBezTo>
                    <a:pt x="0" y="106864"/>
                    <a:pt x="15323" y="69872"/>
                    <a:pt x="42597" y="42597"/>
                  </a:cubicBezTo>
                  <a:cubicBezTo>
                    <a:pt x="69872" y="15323"/>
                    <a:pt x="106864" y="0"/>
                    <a:pt x="145437" y="0"/>
                  </a:cubicBezTo>
                  <a:close/>
                </a:path>
              </a:pathLst>
            </a:custGeom>
            <a:solidFill>
              <a:srgbClr val="FFDE59"/>
            </a:solidFill>
          </p:spPr>
          <p:txBody>
            <a:bodyPr/>
            <a:lstStyle/>
            <a:p>
              <a:endParaRPr lang="en-US"/>
            </a:p>
          </p:txBody>
        </p:sp>
        <p:sp>
          <p:nvSpPr>
            <p:cNvPr id="35" name="TextBox 35"/>
            <p:cNvSpPr txBox="1"/>
            <p:nvPr/>
          </p:nvSpPr>
          <p:spPr>
            <a:xfrm>
              <a:off x="0" y="-171450"/>
              <a:ext cx="711874" cy="462323"/>
            </a:xfrm>
            <a:prstGeom prst="rect">
              <a:avLst/>
            </a:prstGeom>
          </p:spPr>
          <p:txBody>
            <a:bodyPr lIns="50800" tIns="50800" rIns="50800" bIns="50800" rtlCol="0" anchor="ctr"/>
            <a:lstStyle/>
            <a:p>
              <a:pPr algn="ctr">
                <a:lnSpc>
                  <a:spcPts val="4900"/>
                </a:lnSpc>
              </a:pPr>
              <a:r>
                <a:rPr lang="en-US" sz="3500">
                  <a:solidFill>
                    <a:srgbClr val="000000"/>
                  </a:solidFill>
                  <a:latin typeface="Agrandir"/>
                </a:rPr>
                <a:t>clang_O3</a:t>
              </a:r>
            </a:p>
          </p:txBody>
        </p:sp>
      </p:grpSp>
      <p:grpSp>
        <p:nvGrpSpPr>
          <p:cNvPr id="36" name="Group 36"/>
          <p:cNvGrpSpPr/>
          <p:nvPr/>
        </p:nvGrpSpPr>
        <p:grpSpPr>
          <a:xfrm>
            <a:off x="9905070" y="4591295"/>
            <a:ext cx="2702896" cy="1104409"/>
            <a:chOff x="0" y="0"/>
            <a:chExt cx="711874" cy="290873"/>
          </a:xfrm>
        </p:grpSpPr>
        <p:sp>
          <p:nvSpPr>
            <p:cNvPr id="37" name="Freeform 37"/>
            <p:cNvSpPr/>
            <p:nvPr/>
          </p:nvSpPr>
          <p:spPr>
            <a:xfrm>
              <a:off x="0" y="0"/>
              <a:ext cx="711874" cy="290873"/>
            </a:xfrm>
            <a:custGeom>
              <a:avLst/>
              <a:gdLst/>
              <a:ahLst/>
              <a:cxnLst/>
              <a:rect l="l" t="t" r="r" b="b"/>
              <a:pathLst>
                <a:path w="711874" h="290873">
                  <a:moveTo>
                    <a:pt x="145437" y="0"/>
                  </a:moveTo>
                  <a:lnTo>
                    <a:pt x="566437" y="0"/>
                  </a:lnTo>
                  <a:cubicBezTo>
                    <a:pt x="646760" y="0"/>
                    <a:pt x="711874" y="65114"/>
                    <a:pt x="711874" y="145437"/>
                  </a:cubicBezTo>
                  <a:lnTo>
                    <a:pt x="711874" y="145437"/>
                  </a:lnTo>
                  <a:cubicBezTo>
                    <a:pt x="711874" y="184009"/>
                    <a:pt x="696551" y="221001"/>
                    <a:pt x="669276" y="248276"/>
                  </a:cubicBezTo>
                  <a:cubicBezTo>
                    <a:pt x="642002" y="275550"/>
                    <a:pt x="605009" y="290873"/>
                    <a:pt x="566437" y="290873"/>
                  </a:cubicBezTo>
                  <a:lnTo>
                    <a:pt x="145437" y="290873"/>
                  </a:lnTo>
                  <a:cubicBezTo>
                    <a:pt x="106864" y="290873"/>
                    <a:pt x="69872" y="275550"/>
                    <a:pt x="42597" y="248276"/>
                  </a:cubicBezTo>
                  <a:cubicBezTo>
                    <a:pt x="15323" y="221001"/>
                    <a:pt x="0" y="184009"/>
                    <a:pt x="0" y="145437"/>
                  </a:cubicBezTo>
                  <a:lnTo>
                    <a:pt x="0" y="145437"/>
                  </a:lnTo>
                  <a:cubicBezTo>
                    <a:pt x="0" y="106864"/>
                    <a:pt x="15323" y="69872"/>
                    <a:pt x="42597" y="42597"/>
                  </a:cubicBezTo>
                  <a:cubicBezTo>
                    <a:pt x="69872" y="15323"/>
                    <a:pt x="106864" y="0"/>
                    <a:pt x="145437" y="0"/>
                  </a:cubicBezTo>
                  <a:close/>
                </a:path>
              </a:pathLst>
            </a:custGeom>
            <a:solidFill>
              <a:srgbClr val="FFDE59"/>
            </a:solidFill>
          </p:spPr>
          <p:txBody>
            <a:bodyPr/>
            <a:lstStyle/>
            <a:p>
              <a:endParaRPr lang="en-US"/>
            </a:p>
          </p:txBody>
        </p:sp>
        <p:sp>
          <p:nvSpPr>
            <p:cNvPr id="38" name="TextBox 38"/>
            <p:cNvSpPr txBox="1"/>
            <p:nvPr/>
          </p:nvSpPr>
          <p:spPr>
            <a:xfrm>
              <a:off x="0" y="-171450"/>
              <a:ext cx="711874" cy="462323"/>
            </a:xfrm>
            <a:prstGeom prst="rect">
              <a:avLst/>
            </a:prstGeom>
          </p:spPr>
          <p:txBody>
            <a:bodyPr lIns="50800" tIns="50800" rIns="50800" bIns="50800" rtlCol="0" anchor="ctr"/>
            <a:lstStyle/>
            <a:p>
              <a:pPr algn="ctr">
                <a:lnSpc>
                  <a:spcPts val="4900"/>
                </a:lnSpc>
              </a:pPr>
              <a:r>
                <a:rPr lang="en-US" sz="3500">
                  <a:solidFill>
                    <a:srgbClr val="000000"/>
                  </a:solidFill>
                  <a:latin typeface="Agrandir"/>
                </a:rPr>
                <a:t>.........</a:t>
              </a:r>
            </a:p>
          </p:txBody>
        </p:sp>
      </p:grpSp>
      <p:sp>
        <p:nvSpPr>
          <p:cNvPr id="39" name="AutoShape 39"/>
          <p:cNvSpPr/>
          <p:nvPr/>
        </p:nvSpPr>
        <p:spPr>
          <a:xfrm>
            <a:off x="7383504" y="2016200"/>
            <a:ext cx="2521566" cy="0"/>
          </a:xfrm>
          <a:prstGeom prst="line">
            <a:avLst/>
          </a:prstGeom>
          <a:ln w="38100" cap="flat">
            <a:solidFill>
              <a:srgbClr val="000000"/>
            </a:solidFill>
            <a:prstDash val="solid"/>
            <a:headEnd type="none" w="sm" len="sm"/>
            <a:tailEnd type="arrow" w="med" len="sm"/>
          </a:ln>
        </p:spPr>
        <p:txBody>
          <a:bodyPr/>
          <a:lstStyle/>
          <a:p>
            <a:endParaRPr lang="en-US"/>
          </a:p>
        </p:txBody>
      </p:sp>
      <p:sp>
        <p:nvSpPr>
          <p:cNvPr id="40" name="AutoShape 40"/>
          <p:cNvSpPr/>
          <p:nvPr/>
        </p:nvSpPr>
        <p:spPr>
          <a:xfrm>
            <a:off x="7383504" y="2016200"/>
            <a:ext cx="2331996" cy="1561609"/>
          </a:xfrm>
          <a:prstGeom prst="line">
            <a:avLst/>
          </a:prstGeom>
          <a:ln w="38100" cap="flat">
            <a:solidFill>
              <a:srgbClr val="000000"/>
            </a:solidFill>
            <a:prstDash val="solid"/>
            <a:headEnd type="none" w="sm" len="sm"/>
            <a:tailEnd type="arrow" w="med" len="sm"/>
          </a:ln>
        </p:spPr>
        <p:txBody>
          <a:bodyPr/>
          <a:lstStyle/>
          <a:p>
            <a:endParaRPr lang="en-US"/>
          </a:p>
        </p:txBody>
      </p:sp>
      <p:sp>
        <p:nvSpPr>
          <p:cNvPr id="41" name="AutoShape 41"/>
          <p:cNvSpPr/>
          <p:nvPr/>
        </p:nvSpPr>
        <p:spPr>
          <a:xfrm>
            <a:off x="7383504" y="2016200"/>
            <a:ext cx="2521566" cy="4692991"/>
          </a:xfrm>
          <a:prstGeom prst="line">
            <a:avLst/>
          </a:prstGeom>
          <a:ln w="38100" cap="flat">
            <a:solidFill>
              <a:srgbClr val="000000"/>
            </a:solidFill>
            <a:prstDash val="solid"/>
            <a:headEnd type="none" w="sm" len="sm"/>
            <a:tailEnd type="arrow" w="med" len="sm"/>
          </a:ln>
        </p:spPr>
        <p:txBody>
          <a:bodyPr/>
          <a:lstStyle/>
          <a:p>
            <a:endParaRPr lang="en-US"/>
          </a:p>
        </p:txBody>
      </p:sp>
      <p:sp>
        <p:nvSpPr>
          <p:cNvPr id="42" name="AutoShape 42"/>
          <p:cNvSpPr/>
          <p:nvPr/>
        </p:nvSpPr>
        <p:spPr>
          <a:xfrm>
            <a:off x="7383504" y="2016200"/>
            <a:ext cx="2521566" cy="6445843"/>
          </a:xfrm>
          <a:prstGeom prst="line">
            <a:avLst/>
          </a:prstGeom>
          <a:ln w="38100" cap="flat">
            <a:solidFill>
              <a:srgbClr val="000000"/>
            </a:solidFill>
            <a:prstDash val="solid"/>
            <a:headEnd type="none" w="sm" len="sm"/>
            <a:tailEnd type="arrow" w="med" len="sm"/>
          </a:ln>
        </p:spPr>
        <p:txBody>
          <a:bodyPr/>
          <a:lstStyle/>
          <a:p>
            <a:endParaRPr lang="en-US"/>
          </a:p>
        </p:txBody>
      </p:sp>
      <p:grpSp>
        <p:nvGrpSpPr>
          <p:cNvPr id="43" name="Group 43"/>
          <p:cNvGrpSpPr/>
          <p:nvPr/>
        </p:nvGrpSpPr>
        <p:grpSpPr>
          <a:xfrm>
            <a:off x="14512611" y="4601453"/>
            <a:ext cx="2746689" cy="1104409"/>
            <a:chOff x="0" y="0"/>
            <a:chExt cx="723408" cy="290873"/>
          </a:xfrm>
        </p:grpSpPr>
        <p:sp>
          <p:nvSpPr>
            <p:cNvPr id="44" name="Freeform 44"/>
            <p:cNvSpPr/>
            <p:nvPr/>
          </p:nvSpPr>
          <p:spPr>
            <a:xfrm>
              <a:off x="0" y="0"/>
              <a:ext cx="723408" cy="290873"/>
            </a:xfrm>
            <a:custGeom>
              <a:avLst/>
              <a:gdLst/>
              <a:ahLst/>
              <a:cxnLst/>
              <a:rect l="l" t="t" r="r" b="b"/>
              <a:pathLst>
                <a:path w="723408" h="290873">
                  <a:moveTo>
                    <a:pt x="143750" y="0"/>
                  </a:moveTo>
                  <a:lnTo>
                    <a:pt x="579657" y="0"/>
                  </a:lnTo>
                  <a:cubicBezTo>
                    <a:pt x="617782" y="0"/>
                    <a:pt x="654346" y="15145"/>
                    <a:pt x="681304" y="42104"/>
                  </a:cubicBezTo>
                  <a:cubicBezTo>
                    <a:pt x="708263" y="69062"/>
                    <a:pt x="723408" y="105625"/>
                    <a:pt x="723408" y="143750"/>
                  </a:cubicBezTo>
                  <a:lnTo>
                    <a:pt x="723408" y="147123"/>
                  </a:lnTo>
                  <a:cubicBezTo>
                    <a:pt x="723408" y="185248"/>
                    <a:pt x="708263" y="221811"/>
                    <a:pt x="681304" y="248770"/>
                  </a:cubicBezTo>
                  <a:cubicBezTo>
                    <a:pt x="654346" y="275728"/>
                    <a:pt x="617782" y="290873"/>
                    <a:pt x="579657" y="290873"/>
                  </a:cubicBezTo>
                  <a:lnTo>
                    <a:pt x="143750" y="290873"/>
                  </a:lnTo>
                  <a:cubicBezTo>
                    <a:pt x="105625" y="290873"/>
                    <a:pt x="69062" y="275728"/>
                    <a:pt x="42104" y="248770"/>
                  </a:cubicBezTo>
                  <a:cubicBezTo>
                    <a:pt x="15145" y="221811"/>
                    <a:pt x="0" y="185248"/>
                    <a:pt x="0" y="147123"/>
                  </a:cubicBezTo>
                  <a:lnTo>
                    <a:pt x="0" y="143750"/>
                  </a:lnTo>
                  <a:cubicBezTo>
                    <a:pt x="0" y="105625"/>
                    <a:pt x="15145" y="69062"/>
                    <a:pt x="42104" y="42104"/>
                  </a:cubicBezTo>
                  <a:cubicBezTo>
                    <a:pt x="69062" y="15145"/>
                    <a:pt x="105625" y="0"/>
                    <a:pt x="143750" y="0"/>
                  </a:cubicBezTo>
                  <a:close/>
                </a:path>
              </a:pathLst>
            </a:custGeom>
            <a:solidFill>
              <a:srgbClr val="FFDE59"/>
            </a:solidFill>
          </p:spPr>
          <p:txBody>
            <a:bodyPr/>
            <a:lstStyle/>
            <a:p>
              <a:endParaRPr lang="en-US"/>
            </a:p>
          </p:txBody>
        </p:sp>
        <p:sp>
          <p:nvSpPr>
            <p:cNvPr id="45" name="TextBox 45"/>
            <p:cNvSpPr txBox="1"/>
            <p:nvPr/>
          </p:nvSpPr>
          <p:spPr>
            <a:xfrm>
              <a:off x="0" y="-171450"/>
              <a:ext cx="723408" cy="462323"/>
            </a:xfrm>
            <a:prstGeom prst="rect">
              <a:avLst/>
            </a:prstGeom>
          </p:spPr>
          <p:txBody>
            <a:bodyPr lIns="50800" tIns="50800" rIns="50800" bIns="50800" rtlCol="0" anchor="ctr"/>
            <a:lstStyle/>
            <a:p>
              <a:pPr algn="ctr">
                <a:lnSpc>
                  <a:spcPts val="4900"/>
                </a:lnSpc>
              </a:pPr>
              <a:r>
                <a:rPr lang="en-US" sz="3500">
                  <a:solidFill>
                    <a:srgbClr val="000000"/>
                  </a:solidFill>
                  <a:latin typeface="Agrandir Bold"/>
                </a:rPr>
                <a:t>.c file A </a:t>
              </a:r>
            </a:p>
          </p:txBody>
        </p:sp>
      </p:grpSp>
      <p:sp>
        <p:nvSpPr>
          <p:cNvPr id="46" name="AutoShape 46"/>
          <p:cNvSpPr/>
          <p:nvPr/>
        </p:nvSpPr>
        <p:spPr>
          <a:xfrm flipV="1">
            <a:off x="2846690" y="2016200"/>
            <a:ext cx="1833918" cy="3137458"/>
          </a:xfrm>
          <a:prstGeom prst="line">
            <a:avLst/>
          </a:prstGeom>
          <a:ln w="38100" cap="flat">
            <a:solidFill>
              <a:srgbClr val="000000"/>
            </a:solidFill>
            <a:prstDash val="sysDot"/>
            <a:headEnd type="none" w="sm" len="sm"/>
            <a:tailEnd type="arrow" w="med" len="sm"/>
          </a:ln>
        </p:spPr>
        <p:txBody>
          <a:bodyPr/>
          <a:lstStyle/>
          <a:p>
            <a:endParaRPr lang="en-US"/>
          </a:p>
        </p:txBody>
      </p:sp>
      <p:sp>
        <p:nvSpPr>
          <p:cNvPr id="47" name="AutoShape 47"/>
          <p:cNvSpPr/>
          <p:nvPr/>
        </p:nvSpPr>
        <p:spPr>
          <a:xfrm flipV="1">
            <a:off x="2846690" y="4130013"/>
            <a:ext cx="1607344" cy="1023644"/>
          </a:xfrm>
          <a:prstGeom prst="line">
            <a:avLst/>
          </a:prstGeom>
          <a:ln w="38100" cap="flat">
            <a:solidFill>
              <a:srgbClr val="000000"/>
            </a:solidFill>
            <a:prstDash val="sysDot"/>
            <a:headEnd type="none" w="sm" len="sm"/>
            <a:tailEnd type="arrow" w="med" len="sm"/>
          </a:ln>
        </p:spPr>
        <p:txBody>
          <a:bodyPr/>
          <a:lstStyle/>
          <a:p>
            <a:endParaRPr lang="en-US"/>
          </a:p>
        </p:txBody>
      </p:sp>
      <p:sp>
        <p:nvSpPr>
          <p:cNvPr id="48" name="AutoShape 48"/>
          <p:cNvSpPr/>
          <p:nvPr/>
        </p:nvSpPr>
        <p:spPr>
          <a:xfrm>
            <a:off x="2846690" y="5153657"/>
            <a:ext cx="1833918" cy="2107738"/>
          </a:xfrm>
          <a:prstGeom prst="line">
            <a:avLst/>
          </a:prstGeom>
          <a:ln w="38100" cap="flat">
            <a:solidFill>
              <a:srgbClr val="000000"/>
            </a:solidFill>
            <a:prstDash val="sysDot"/>
            <a:headEnd type="none" w="sm" len="sm"/>
            <a:tailEnd type="arrow" w="med" len="sm"/>
          </a:ln>
        </p:spPr>
        <p:txBody>
          <a:bodyPr/>
          <a:lstStyle/>
          <a:p>
            <a:endParaRPr lang="en-US"/>
          </a:p>
        </p:txBody>
      </p:sp>
      <p:sp>
        <p:nvSpPr>
          <p:cNvPr id="49" name="AutoShape 49"/>
          <p:cNvSpPr/>
          <p:nvPr/>
        </p:nvSpPr>
        <p:spPr>
          <a:xfrm>
            <a:off x="2846690" y="5153657"/>
            <a:ext cx="1833918" cy="2564938"/>
          </a:xfrm>
          <a:prstGeom prst="line">
            <a:avLst/>
          </a:prstGeom>
          <a:ln w="38100" cap="flat">
            <a:solidFill>
              <a:srgbClr val="000000"/>
            </a:solidFill>
            <a:prstDash val="sysDot"/>
            <a:headEnd type="none" w="sm" len="sm"/>
            <a:tailEnd type="arrow" w="med" len="sm"/>
          </a:ln>
        </p:spPr>
        <p:txBody>
          <a:bodyPr/>
          <a:lstStyle/>
          <a:p>
            <a:endParaRPr lang="en-US"/>
          </a:p>
        </p:txBody>
      </p:sp>
      <p:sp>
        <p:nvSpPr>
          <p:cNvPr id="50" name="AutoShape 50"/>
          <p:cNvSpPr/>
          <p:nvPr/>
        </p:nvSpPr>
        <p:spPr>
          <a:xfrm flipH="1" flipV="1">
            <a:off x="12607967" y="2016200"/>
            <a:ext cx="1904644" cy="3137458"/>
          </a:xfrm>
          <a:prstGeom prst="line">
            <a:avLst/>
          </a:prstGeom>
          <a:ln w="38100" cap="flat">
            <a:solidFill>
              <a:srgbClr val="000000"/>
            </a:solidFill>
            <a:prstDash val="sysDot"/>
            <a:headEnd type="none" w="sm" len="sm"/>
            <a:tailEnd type="arrow" w="med" len="sm"/>
          </a:ln>
        </p:spPr>
        <p:txBody>
          <a:bodyPr/>
          <a:lstStyle/>
          <a:p>
            <a:endParaRPr lang="en-US"/>
          </a:p>
        </p:txBody>
      </p:sp>
      <p:sp>
        <p:nvSpPr>
          <p:cNvPr id="51" name="AutoShape 51"/>
          <p:cNvSpPr/>
          <p:nvPr/>
        </p:nvSpPr>
        <p:spPr>
          <a:xfrm flipH="1" flipV="1">
            <a:off x="12607967" y="3577809"/>
            <a:ext cx="1904644" cy="1575849"/>
          </a:xfrm>
          <a:prstGeom prst="line">
            <a:avLst/>
          </a:prstGeom>
          <a:ln w="38100" cap="flat">
            <a:solidFill>
              <a:srgbClr val="000000"/>
            </a:solidFill>
            <a:prstDash val="sysDot"/>
            <a:headEnd type="none" w="sm" len="sm"/>
            <a:tailEnd type="arrow" w="med" len="sm"/>
          </a:ln>
        </p:spPr>
        <p:txBody>
          <a:bodyPr/>
          <a:lstStyle/>
          <a:p>
            <a:endParaRPr lang="en-US"/>
          </a:p>
        </p:txBody>
      </p:sp>
      <p:sp>
        <p:nvSpPr>
          <p:cNvPr id="52" name="AutoShape 52"/>
          <p:cNvSpPr/>
          <p:nvPr/>
        </p:nvSpPr>
        <p:spPr>
          <a:xfrm flipH="1">
            <a:off x="12607967" y="5153657"/>
            <a:ext cx="1904644" cy="1555534"/>
          </a:xfrm>
          <a:prstGeom prst="line">
            <a:avLst/>
          </a:prstGeom>
          <a:ln w="38100" cap="flat">
            <a:solidFill>
              <a:srgbClr val="000000"/>
            </a:solidFill>
            <a:prstDash val="sysDot"/>
            <a:headEnd type="none" w="sm" len="sm"/>
            <a:tailEnd type="arrow" w="med" len="sm"/>
          </a:ln>
        </p:spPr>
        <p:txBody>
          <a:bodyPr/>
          <a:lstStyle/>
          <a:p>
            <a:endParaRPr lang="en-US"/>
          </a:p>
        </p:txBody>
      </p:sp>
      <p:sp>
        <p:nvSpPr>
          <p:cNvPr id="53" name="AutoShape 53"/>
          <p:cNvSpPr/>
          <p:nvPr/>
        </p:nvSpPr>
        <p:spPr>
          <a:xfrm flipH="1">
            <a:off x="12607967" y="5153657"/>
            <a:ext cx="1904644" cy="3117143"/>
          </a:xfrm>
          <a:prstGeom prst="line">
            <a:avLst/>
          </a:prstGeom>
          <a:ln w="38100" cap="flat">
            <a:solidFill>
              <a:srgbClr val="000000"/>
            </a:solidFill>
            <a:prstDash val="sysDot"/>
            <a:headEnd type="none" w="sm" len="sm"/>
            <a:tailEnd type="arrow" w="med" len="sm"/>
          </a:ln>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a:off x="7889712" y="-423652"/>
            <a:ext cx="11467938" cy="2012681"/>
          </a:xfrm>
          <a:prstGeom prst="rect">
            <a:avLst/>
          </a:prstGeom>
        </p:spPr>
      </p:pic>
      <p:pic>
        <p:nvPicPr>
          <p:cNvPr id="3" name="Picture 3"/>
          <p:cNvPicPr>
            <a:picLocks noChangeAspect="1"/>
          </p:cNvPicPr>
          <p:nvPr/>
        </p:nvPicPr>
        <p:blipFill>
          <a:blip r:embed="rId3">
            <a:alphaModFix amt="25000"/>
          </a:blip>
          <a:srcRect/>
          <a:stretch>
            <a:fillRect/>
          </a:stretch>
        </p:blipFill>
        <p:spPr>
          <a:xfrm flipH="1">
            <a:off x="-807433" y="8462042"/>
            <a:ext cx="10522933" cy="2420275"/>
          </a:xfrm>
          <a:prstGeom prst="rect">
            <a:avLst/>
          </a:prstGeom>
        </p:spPr>
      </p:pic>
      <p:sp>
        <p:nvSpPr>
          <p:cNvPr id="4" name="TextBox 4"/>
          <p:cNvSpPr txBox="1"/>
          <p:nvPr/>
        </p:nvSpPr>
        <p:spPr>
          <a:xfrm>
            <a:off x="207169" y="54051"/>
            <a:ext cx="5963005" cy="1247775"/>
          </a:xfrm>
          <a:prstGeom prst="rect">
            <a:avLst/>
          </a:prstGeom>
        </p:spPr>
        <p:txBody>
          <a:bodyPr lIns="0" tIns="0" rIns="0" bIns="0" rtlCol="0" anchor="t">
            <a:spAutoFit/>
          </a:bodyPr>
          <a:lstStyle/>
          <a:p>
            <a:pPr marL="0" lvl="0" indent="0" algn="ctr">
              <a:lnSpc>
                <a:spcPts val="8399"/>
              </a:lnSpc>
              <a:spcBef>
                <a:spcPct val="0"/>
              </a:spcBef>
            </a:pPr>
            <a:r>
              <a:rPr lang="en-US" sz="6999">
                <a:solidFill>
                  <a:srgbClr val="2B2B2B"/>
                </a:solidFill>
                <a:latin typeface="Agrandir"/>
              </a:rPr>
              <a:t>Built Dataset</a:t>
            </a:r>
          </a:p>
        </p:txBody>
      </p:sp>
      <p:grpSp>
        <p:nvGrpSpPr>
          <p:cNvPr id="5" name="Group 5"/>
          <p:cNvGrpSpPr/>
          <p:nvPr/>
        </p:nvGrpSpPr>
        <p:grpSpPr>
          <a:xfrm>
            <a:off x="381919" y="4601453"/>
            <a:ext cx="2464771" cy="1104409"/>
            <a:chOff x="0" y="0"/>
            <a:chExt cx="649158" cy="290873"/>
          </a:xfrm>
        </p:grpSpPr>
        <p:sp>
          <p:nvSpPr>
            <p:cNvPr id="6" name="Freeform 6"/>
            <p:cNvSpPr/>
            <p:nvPr/>
          </p:nvSpPr>
          <p:spPr>
            <a:xfrm>
              <a:off x="0" y="0"/>
              <a:ext cx="649158" cy="290873"/>
            </a:xfrm>
            <a:custGeom>
              <a:avLst/>
              <a:gdLst/>
              <a:ahLst/>
              <a:cxnLst/>
              <a:rect l="l" t="t" r="r" b="b"/>
              <a:pathLst>
                <a:path w="649158" h="290873">
                  <a:moveTo>
                    <a:pt x="145437" y="0"/>
                  </a:moveTo>
                  <a:lnTo>
                    <a:pt x="503721" y="0"/>
                  </a:lnTo>
                  <a:cubicBezTo>
                    <a:pt x="542293" y="0"/>
                    <a:pt x="579286" y="15323"/>
                    <a:pt x="606560" y="42597"/>
                  </a:cubicBezTo>
                  <a:cubicBezTo>
                    <a:pt x="633835" y="69872"/>
                    <a:pt x="649158" y="106864"/>
                    <a:pt x="649158" y="145437"/>
                  </a:cubicBezTo>
                  <a:lnTo>
                    <a:pt x="649158" y="145437"/>
                  </a:lnTo>
                  <a:cubicBezTo>
                    <a:pt x="649158" y="184009"/>
                    <a:pt x="633835" y="221001"/>
                    <a:pt x="606560" y="248276"/>
                  </a:cubicBezTo>
                  <a:cubicBezTo>
                    <a:pt x="579286" y="275550"/>
                    <a:pt x="542293" y="290873"/>
                    <a:pt x="503721" y="290873"/>
                  </a:cubicBezTo>
                  <a:lnTo>
                    <a:pt x="145437" y="290873"/>
                  </a:lnTo>
                  <a:cubicBezTo>
                    <a:pt x="106864" y="290873"/>
                    <a:pt x="69872" y="275550"/>
                    <a:pt x="42597" y="248276"/>
                  </a:cubicBezTo>
                  <a:cubicBezTo>
                    <a:pt x="15323" y="221001"/>
                    <a:pt x="0" y="184009"/>
                    <a:pt x="0" y="145437"/>
                  </a:cubicBezTo>
                  <a:lnTo>
                    <a:pt x="0" y="145437"/>
                  </a:lnTo>
                  <a:cubicBezTo>
                    <a:pt x="0" y="106864"/>
                    <a:pt x="15323" y="69872"/>
                    <a:pt x="42597" y="42597"/>
                  </a:cubicBezTo>
                  <a:cubicBezTo>
                    <a:pt x="69872" y="15323"/>
                    <a:pt x="106864" y="0"/>
                    <a:pt x="145437" y="0"/>
                  </a:cubicBezTo>
                  <a:close/>
                </a:path>
              </a:pathLst>
            </a:custGeom>
            <a:solidFill>
              <a:srgbClr val="FFDE59"/>
            </a:solidFill>
          </p:spPr>
          <p:txBody>
            <a:bodyPr/>
            <a:lstStyle/>
            <a:p>
              <a:endParaRPr lang="en-US"/>
            </a:p>
          </p:txBody>
        </p:sp>
        <p:sp>
          <p:nvSpPr>
            <p:cNvPr id="7" name="TextBox 7"/>
            <p:cNvSpPr txBox="1"/>
            <p:nvPr/>
          </p:nvSpPr>
          <p:spPr>
            <a:xfrm>
              <a:off x="0" y="-171450"/>
              <a:ext cx="649158" cy="462323"/>
            </a:xfrm>
            <a:prstGeom prst="rect">
              <a:avLst/>
            </a:prstGeom>
          </p:spPr>
          <p:txBody>
            <a:bodyPr lIns="50800" tIns="50800" rIns="50800" bIns="50800" rtlCol="0" anchor="ctr"/>
            <a:lstStyle/>
            <a:p>
              <a:pPr algn="ctr">
                <a:lnSpc>
                  <a:spcPts val="4900"/>
                </a:lnSpc>
              </a:pPr>
              <a:r>
                <a:rPr lang="en-US" sz="3500">
                  <a:solidFill>
                    <a:srgbClr val="000000"/>
                  </a:solidFill>
                  <a:latin typeface="Agrandir Bold"/>
                </a:rPr>
                <a:t>.c file A</a:t>
              </a:r>
            </a:p>
          </p:txBody>
        </p:sp>
      </p:grpSp>
      <p:sp>
        <p:nvSpPr>
          <p:cNvPr id="8" name="TextBox 8"/>
          <p:cNvSpPr txBox="1"/>
          <p:nvPr/>
        </p:nvSpPr>
        <p:spPr>
          <a:xfrm>
            <a:off x="7011673" y="9118280"/>
            <a:ext cx="3109735" cy="714375"/>
          </a:xfrm>
          <a:prstGeom prst="rect">
            <a:avLst/>
          </a:prstGeom>
        </p:spPr>
        <p:txBody>
          <a:bodyPr lIns="0" tIns="0" rIns="0" bIns="0" rtlCol="0" anchor="t">
            <a:spAutoFit/>
          </a:bodyPr>
          <a:lstStyle/>
          <a:p>
            <a:pPr marL="0" lvl="0" indent="0" algn="ctr">
              <a:lnSpc>
                <a:spcPts val="4799"/>
              </a:lnSpc>
              <a:spcBef>
                <a:spcPct val="0"/>
              </a:spcBef>
            </a:pPr>
            <a:r>
              <a:rPr lang="en-US" sz="3999">
                <a:solidFill>
                  <a:srgbClr val="2B2B2B"/>
                </a:solidFill>
                <a:latin typeface="Agrandir Bold"/>
              </a:rPr>
              <a:t>Label 1</a:t>
            </a:r>
          </a:p>
        </p:txBody>
      </p:sp>
      <p:grpSp>
        <p:nvGrpSpPr>
          <p:cNvPr id="9" name="Group 9"/>
          <p:cNvGrpSpPr/>
          <p:nvPr/>
        </p:nvGrpSpPr>
        <p:grpSpPr>
          <a:xfrm>
            <a:off x="4680608" y="1463995"/>
            <a:ext cx="2702896" cy="1104409"/>
            <a:chOff x="0" y="0"/>
            <a:chExt cx="711874" cy="290873"/>
          </a:xfrm>
        </p:grpSpPr>
        <p:sp>
          <p:nvSpPr>
            <p:cNvPr id="10" name="Freeform 10"/>
            <p:cNvSpPr/>
            <p:nvPr/>
          </p:nvSpPr>
          <p:spPr>
            <a:xfrm>
              <a:off x="0" y="0"/>
              <a:ext cx="711874" cy="290873"/>
            </a:xfrm>
            <a:custGeom>
              <a:avLst/>
              <a:gdLst/>
              <a:ahLst/>
              <a:cxnLst/>
              <a:rect l="l" t="t" r="r" b="b"/>
              <a:pathLst>
                <a:path w="711874" h="290873">
                  <a:moveTo>
                    <a:pt x="145437" y="0"/>
                  </a:moveTo>
                  <a:lnTo>
                    <a:pt x="566437" y="0"/>
                  </a:lnTo>
                  <a:cubicBezTo>
                    <a:pt x="646760" y="0"/>
                    <a:pt x="711874" y="65114"/>
                    <a:pt x="711874" y="145437"/>
                  </a:cubicBezTo>
                  <a:lnTo>
                    <a:pt x="711874" y="145437"/>
                  </a:lnTo>
                  <a:cubicBezTo>
                    <a:pt x="711874" y="184009"/>
                    <a:pt x="696551" y="221001"/>
                    <a:pt x="669276" y="248276"/>
                  </a:cubicBezTo>
                  <a:cubicBezTo>
                    <a:pt x="642002" y="275550"/>
                    <a:pt x="605009" y="290873"/>
                    <a:pt x="566437" y="290873"/>
                  </a:cubicBezTo>
                  <a:lnTo>
                    <a:pt x="145437" y="290873"/>
                  </a:lnTo>
                  <a:cubicBezTo>
                    <a:pt x="106864" y="290873"/>
                    <a:pt x="69872" y="275550"/>
                    <a:pt x="42597" y="248276"/>
                  </a:cubicBezTo>
                  <a:cubicBezTo>
                    <a:pt x="15323" y="221001"/>
                    <a:pt x="0" y="184009"/>
                    <a:pt x="0" y="145437"/>
                  </a:cubicBezTo>
                  <a:lnTo>
                    <a:pt x="0" y="145437"/>
                  </a:lnTo>
                  <a:cubicBezTo>
                    <a:pt x="0" y="106864"/>
                    <a:pt x="15323" y="69872"/>
                    <a:pt x="42597" y="42597"/>
                  </a:cubicBezTo>
                  <a:cubicBezTo>
                    <a:pt x="69872" y="15323"/>
                    <a:pt x="106864" y="0"/>
                    <a:pt x="145437" y="0"/>
                  </a:cubicBezTo>
                  <a:close/>
                </a:path>
              </a:pathLst>
            </a:custGeom>
            <a:solidFill>
              <a:srgbClr val="FFDE59"/>
            </a:solidFill>
          </p:spPr>
          <p:txBody>
            <a:bodyPr/>
            <a:lstStyle/>
            <a:p>
              <a:endParaRPr lang="en-US"/>
            </a:p>
          </p:txBody>
        </p:sp>
        <p:sp>
          <p:nvSpPr>
            <p:cNvPr id="11" name="TextBox 11"/>
            <p:cNvSpPr txBox="1"/>
            <p:nvPr/>
          </p:nvSpPr>
          <p:spPr>
            <a:xfrm>
              <a:off x="0" y="-171450"/>
              <a:ext cx="711874" cy="462323"/>
            </a:xfrm>
            <a:prstGeom prst="rect">
              <a:avLst/>
            </a:prstGeom>
          </p:spPr>
          <p:txBody>
            <a:bodyPr lIns="50800" tIns="50800" rIns="50800" bIns="50800" rtlCol="0" anchor="ctr"/>
            <a:lstStyle/>
            <a:p>
              <a:pPr algn="ctr">
                <a:lnSpc>
                  <a:spcPts val="4900"/>
                </a:lnSpc>
              </a:pPr>
              <a:r>
                <a:rPr lang="en-US" sz="3500">
                  <a:solidFill>
                    <a:srgbClr val="000000"/>
                  </a:solidFill>
                  <a:latin typeface="Agrandir"/>
                </a:rPr>
                <a:t>gcc_O0</a:t>
              </a:r>
            </a:p>
          </p:txBody>
        </p:sp>
      </p:grpSp>
      <p:grpSp>
        <p:nvGrpSpPr>
          <p:cNvPr id="12" name="Group 12"/>
          <p:cNvGrpSpPr/>
          <p:nvPr/>
        </p:nvGrpSpPr>
        <p:grpSpPr>
          <a:xfrm>
            <a:off x="4680608" y="3025604"/>
            <a:ext cx="2702896" cy="1104409"/>
            <a:chOff x="0" y="0"/>
            <a:chExt cx="711874" cy="290873"/>
          </a:xfrm>
        </p:grpSpPr>
        <p:sp>
          <p:nvSpPr>
            <p:cNvPr id="13" name="Freeform 13"/>
            <p:cNvSpPr/>
            <p:nvPr/>
          </p:nvSpPr>
          <p:spPr>
            <a:xfrm>
              <a:off x="0" y="0"/>
              <a:ext cx="711874" cy="290873"/>
            </a:xfrm>
            <a:custGeom>
              <a:avLst/>
              <a:gdLst/>
              <a:ahLst/>
              <a:cxnLst/>
              <a:rect l="l" t="t" r="r" b="b"/>
              <a:pathLst>
                <a:path w="711874" h="290873">
                  <a:moveTo>
                    <a:pt x="145437" y="0"/>
                  </a:moveTo>
                  <a:lnTo>
                    <a:pt x="566437" y="0"/>
                  </a:lnTo>
                  <a:cubicBezTo>
                    <a:pt x="646760" y="0"/>
                    <a:pt x="711874" y="65114"/>
                    <a:pt x="711874" y="145437"/>
                  </a:cubicBezTo>
                  <a:lnTo>
                    <a:pt x="711874" y="145437"/>
                  </a:lnTo>
                  <a:cubicBezTo>
                    <a:pt x="711874" y="184009"/>
                    <a:pt x="696551" y="221001"/>
                    <a:pt x="669276" y="248276"/>
                  </a:cubicBezTo>
                  <a:cubicBezTo>
                    <a:pt x="642002" y="275550"/>
                    <a:pt x="605009" y="290873"/>
                    <a:pt x="566437" y="290873"/>
                  </a:cubicBezTo>
                  <a:lnTo>
                    <a:pt x="145437" y="290873"/>
                  </a:lnTo>
                  <a:cubicBezTo>
                    <a:pt x="106864" y="290873"/>
                    <a:pt x="69872" y="275550"/>
                    <a:pt x="42597" y="248276"/>
                  </a:cubicBezTo>
                  <a:cubicBezTo>
                    <a:pt x="15323" y="221001"/>
                    <a:pt x="0" y="184009"/>
                    <a:pt x="0" y="145437"/>
                  </a:cubicBezTo>
                  <a:lnTo>
                    <a:pt x="0" y="145437"/>
                  </a:lnTo>
                  <a:cubicBezTo>
                    <a:pt x="0" y="106864"/>
                    <a:pt x="15323" y="69872"/>
                    <a:pt x="42597" y="42597"/>
                  </a:cubicBezTo>
                  <a:cubicBezTo>
                    <a:pt x="69872" y="15323"/>
                    <a:pt x="106864" y="0"/>
                    <a:pt x="145437" y="0"/>
                  </a:cubicBezTo>
                  <a:close/>
                </a:path>
              </a:pathLst>
            </a:custGeom>
            <a:solidFill>
              <a:srgbClr val="FFDE59"/>
            </a:solidFill>
          </p:spPr>
          <p:txBody>
            <a:bodyPr/>
            <a:lstStyle/>
            <a:p>
              <a:endParaRPr lang="en-US"/>
            </a:p>
          </p:txBody>
        </p:sp>
        <p:sp>
          <p:nvSpPr>
            <p:cNvPr id="14" name="TextBox 14"/>
            <p:cNvSpPr txBox="1"/>
            <p:nvPr/>
          </p:nvSpPr>
          <p:spPr>
            <a:xfrm>
              <a:off x="0" y="-171450"/>
              <a:ext cx="711874" cy="462323"/>
            </a:xfrm>
            <a:prstGeom prst="rect">
              <a:avLst/>
            </a:prstGeom>
          </p:spPr>
          <p:txBody>
            <a:bodyPr lIns="50800" tIns="50800" rIns="50800" bIns="50800" rtlCol="0" anchor="ctr"/>
            <a:lstStyle/>
            <a:p>
              <a:pPr algn="ctr">
                <a:lnSpc>
                  <a:spcPts val="4900"/>
                </a:lnSpc>
              </a:pPr>
              <a:r>
                <a:rPr lang="en-US" sz="3500">
                  <a:solidFill>
                    <a:srgbClr val="000000"/>
                  </a:solidFill>
                  <a:latin typeface="Agrandir"/>
                </a:rPr>
                <a:t>gcc_O1</a:t>
              </a:r>
            </a:p>
          </p:txBody>
        </p:sp>
      </p:grpSp>
      <p:grpSp>
        <p:nvGrpSpPr>
          <p:cNvPr id="15" name="Group 15"/>
          <p:cNvGrpSpPr/>
          <p:nvPr/>
        </p:nvGrpSpPr>
        <p:grpSpPr>
          <a:xfrm>
            <a:off x="4680608" y="6156987"/>
            <a:ext cx="2702896" cy="1104409"/>
            <a:chOff x="0" y="0"/>
            <a:chExt cx="711874" cy="290873"/>
          </a:xfrm>
        </p:grpSpPr>
        <p:sp>
          <p:nvSpPr>
            <p:cNvPr id="16" name="Freeform 16"/>
            <p:cNvSpPr/>
            <p:nvPr/>
          </p:nvSpPr>
          <p:spPr>
            <a:xfrm>
              <a:off x="0" y="0"/>
              <a:ext cx="711874" cy="290873"/>
            </a:xfrm>
            <a:custGeom>
              <a:avLst/>
              <a:gdLst/>
              <a:ahLst/>
              <a:cxnLst/>
              <a:rect l="l" t="t" r="r" b="b"/>
              <a:pathLst>
                <a:path w="711874" h="290873">
                  <a:moveTo>
                    <a:pt x="145437" y="0"/>
                  </a:moveTo>
                  <a:lnTo>
                    <a:pt x="566437" y="0"/>
                  </a:lnTo>
                  <a:cubicBezTo>
                    <a:pt x="646760" y="0"/>
                    <a:pt x="711874" y="65114"/>
                    <a:pt x="711874" y="145437"/>
                  </a:cubicBezTo>
                  <a:lnTo>
                    <a:pt x="711874" y="145437"/>
                  </a:lnTo>
                  <a:cubicBezTo>
                    <a:pt x="711874" y="184009"/>
                    <a:pt x="696551" y="221001"/>
                    <a:pt x="669276" y="248276"/>
                  </a:cubicBezTo>
                  <a:cubicBezTo>
                    <a:pt x="642002" y="275550"/>
                    <a:pt x="605009" y="290873"/>
                    <a:pt x="566437" y="290873"/>
                  </a:cubicBezTo>
                  <a:lnTo>
                    <a:pt x="145437" y="290873"/>
                  </a:lnTo>
                  <a:cubicBezTo>
                    <a:pt x="106864" y="290873"/>
                    <a:pt x="69872" y="275550"/>
                    <a:pt x="42597" y="248276"/>
                  </a:cubicBezTo>
                  <a:cubicBezTo>
                    <a:pt x="15323" y="221001"/>
                    <a:pt x="0" y="184009"/>
                    <a:pt x="0" y="145437"/>
                  </a:cubicBezTo>
                  <a:lnTo>
                    <a:pt x="0" y="145437"/>
                  </a:lnTo>
                  <a:cubicBezTo>
                    <a:pt x="0" y="106864"/>
                    <a:pt x="15323" y="69872"/>
                    <a:pt x="42597" y="42597"/>
                  </a:cubicBezTo>
                  <a:cubicBezTo>
                    <a:pt x="69872" y="15323"/>
                    <a:pt x="106864" y="0"/>
                    <a:pt x="145437" y="0"/>
                  </a:cubicBezTo>
                  <a:close/>
                </a:path>
              </a:pathLst>
            </a:custGeom>
            <a:solidFill>
              <a:srgbClr val="FFDE59"/>
            </a:solidFill>
          </p:spPr>
          <p:txBody>
            <a:bodyPr/>
            <a:lstStyle/>
            <a:p>
              <a:endParaRPr lang="en-US"/>
            </a:p>
          </p:txBody>
        </p:sp>
        <p:sp>
          <p:nvSpPr>
            <p:cNvPr id="17" name="TextBox 17"/>
            <p:cNvSpPr txBox="1"/>
            <p:nvPr/>
          </p:nvSpPr>
          <p:spPr>
            <a:xfrm>
              <a:off x="0" y="-171450"/>
              <a:ext cx="711874" cy="462323"/>
            </a:xfrm>
            <a:prstGeom prst="rect">
              <a:avLst/>
            </a:prstGeom>
          </p:spPr>
          <p:txBody>
            <a:bodyPr lIns="50800" tIns="50800" rIns="50800" bIns="50800" rtlCol="0" anchor="ctr"/>
            <a:lstStyle/>
            <a:p>
              <a:pPr algn="ctr">
                <a:lnSpc>
                  <a:spcPts val="4900"/>
                </a:lnSpc>
              </a:pPr>
              <a:r>
                <a:rPr lang="en-US" sz="3500">
                  <a:solidFill>
                    <a:srgbClr val="000000"/>
                  </a:solidFill>
                  <a:latin typeface="Agrandir"/>
                </a:rPr>
                <a:t>clang_O2</a:t>
              </a:r>
            </a:p>
          </p:txBody>
        </p:sp>
      </p:grpSp>
      <p:grpSp>
        <p:nvGrpSpPr>
          <p:cNvPr id="18" name="Group 18"/>
          <p:cNvGrpSpPr/>
          <p:nvPr/>
        </p:nvGrpSpPr>
        <p:grpSpPr>
          <a:xfrm>
            <a:off x="4680608" y="7718596"/>
            <a:ext cx="2702896" cy="1104409"/>
            <a:chOff x="0" y="0"/>
            <a:chExt cx="711874" cy="290873"/>
          </a:xfrm>
        </p:grpSpPr>
        <p:sp>
          <p:nvSpPr>
            <p:cNvPr id="19" name="Freeform 19"/>
            <p:cNvSpPr/>
            <p:nvPr/>
          </p:nvSpPr>
          <p:spPr>
            <a:xfrm>
              <a:off x="0" y="0"/>
              <a:ext cx="711874" cy="290873"/>
            </a:xfrm>
            <a:custGeom>
              <a:avLst/>
              <a:gdLst/>
              <a:ahLst/>
              <a:cxnLst/>
              <a:rect l="l" t="t" r="r" b="b"/>
              <a:pathLst>
                <a:path w="711874" h="290873">
                  <a:moveTo>
                    <a:pt x="145437" y="0"/>
                  </a:moveTo>
                  <a:lnTo>
                    <a:pt x="566437" y="0"/>
                  </a:lnTo>
                  <a:cubicBezTo>
                    <a:pt x="646760" y="0"/>
                    <a:pt x="711874" y="65114"/>
                    <a:pt x="711874" y="145437"/>
                  </a:cubicBezTo>
                  <a:lnTo>
                    <a:pt x="711874" y="145437"/>
                  </a:lnTo>
                  <a:cubicBezTo>
                    <a:pt x="711874" y="184009"/>
                    <a:pt x="696551" y="221001"/>
                    <a:pt x="669276" y="248276"/>
                  </a:cubicBezTo>
                  <a:cubicBezTo>
                    <a:pt x="642002" y="275550"/>
                    <a:pt x="605009" y="290873"/>
                    <a:pt x="566437" y="290873"/>
                  </a:cubicBezTo>
                  <a:lnTo>
                    <a:pt x="145437" y="290873"/>
                  </a:lnTo>
                  <a:cubicBezTo>
                    <a:pt x="106864" y="290873"/>
                    <a:pt x="69872" y="275550"/>
                    <a:pt x="42597" y="248276"/>
                  </a:cubicBezTo>
                  <a:cubicBezTo>
                    <a:pt x="15323" y="221001"/>
                    <a:pt x="0" y="184009"/>
                    <a:pt x="0" y="145437"/>
                  </a:cubicBezTo>
                  <a:lnTo>
                    <a:pt x="0" y="145437"/>
                  </a:lnTo>
                  <a:cubicBezTo>
                    <a:pt x="0" y="106864"/>
                    <a:pt x="15323" y="69872"/>
                    <a:pt x="42597" y="42597"/>
                  </a:cubicBezTo>
                  <a:cubicBezTo>
                    <a:pt x="69872" y="15323"/>
                    <a:pt x="106864" y="0"/>
                    <a:pt x="145437" y="0"/>
                  </a:cubicBezTo>
                  <a:close/>
                </a:path>
              </a:pathLst>
            </a:custGeom>
            <a:solidFill>
              <a:srgbClr val="FFDE59"/>
            </a:solidFill>
          </p:spPr>
          <p:txBody>
            <a:bodyPr/>
            <a:lstStyle/>
            <a:p>
              <a:endParaRPr lang="en-US"/>
            </a:p>
          </p:txBody>
        </p:sp>
        <p:sp>
          <p:nvSpPr>
            <p:cNvPr id="20" name="TextBox 20"/>
            <p:cNvSpPr txBox="1"/>
            <p:nvPr/>
          </p:nvSpPr>
          <p:spPr>
            <a:xfrm>
              <a:off x="0" y="-171450"/>
              <a:ext cx="711874" cy="462323"/>
            </a:xfrm>
            <a:prstGeom prst="rect">
              <a:avLst/>
            </a:prstGeom>
          </p:spPr>
          <p:txBody>
            <a:bodyPr lIns="50800" tIns="50800" rIns="50800" bIns="50800" rtlCol="0" anchor="ctr"/>
            <a:lstStyle/>
            <a:p>
              <a:pPr algn="ctr">
                <a:lnSpc>
                  <a:spcPts val="4900"/>
                </a:lnSpc>
              </a:pPr>
              <a:r>
                <a:rPr lang="en-US" sz="3500">
                  <a:solidFill>
                    <a:srgbClr val="000000"/>
                  </a:solidFill>
                  <a:latin typeface="Agrandir"/>
                </a:rPr>
                <a:t>clang_O3</a:t>
              </a:r>
            </a:p>
          </p:txBody>
        </p:sp>
      </p:grpSp>
      <p:grpSp>
        <p:nvGrpSpPr>
          <p:cNvPr id="21" name="Group 21"/>
          <p:cNvGrpSpPr/>
          <p:nvPr/>
        </p:nvGrpSpPr>
        <p:grpSpPr>
          <a:xfrm>
            <a:off x="4680608" y="4591295"/>
            <a:ext cx="2702896" cy="1104409"/>
            <a:chOff x="0" y="0"/>
            <a:chExt cx="711874" cy="290873"/>
          </a:xfrm>
        </p:grpSpPr>
        <p:sp>
          <p:nvSpPr>
            <p:cNvPr id="22" name="Freeform 22"/>
            <p:cNvSpPr/>
            <p:nvPr/>
          </p:nvSpPr>
          <p:spPr>
            <a:xfrm>
              <a:off x="0" y="0"/>
              <a:ext cx="711874" cy="290873"/>
            </a:xfrm>
            <a:custGeom>
              <a:avLst/>
              <a:gdLst/>
              <a:ahLst/>
              <a:cxnLst/>
              <a:rect l="l" t="t" r="r" b="b"/>
              <a:pathLst>
                <a:path w="711874" h="290873">
                  <a:moveTo>
                    <a:pt x="145437" y="0"/>
                  </a:moveTo>
                  <a:lnTo>
                    <a:pt x="566437" y="0"/>
                  </a:lnTo>
                  <a:cubicBezTo>
                    <a:pt x="646760" y="0"/>
                    <a:pt x="711874" y="65114"/>
                    <a:pt x="711874" y="145437"/>
                  </a:cubicBezTo>
                  <a:lnTo>
                    <a:pt x="711874" y="145437"/>
                  </a:lnTo>
                  <a:cubicBezTo>
                    <a:pt x="711874" y="184009"/>
                    <a:pt x="696551" y="221001"/>
                    <a:pt x="669276" y="248276"/>
                  </a:cubicBezTo>
                  <a:cubicBezTo>
                    <a:pt x="642002" y="275550"/>
                    <a:pt x="605009" y="290873"/>
                    <a:pt x="566437" y="290873"/>
                  </a:cubicBezTo>
                  <a:lnTo>
                    <a:pt x="145437" y="290873"/>
                  </a:lnTo>
                  <a:cubicBezTo>
                    <a:pt x="106864" y="290873"/>
                    <a:pt x="69872" y="275550"/>
                    <a:pt x="42597" y="248276"/>
                  </a:cubicBezTo>
                  <a:cubicBezTo>
                    <a:pt x="15323" y="221001"/>
                    <a:pt x="0" y="184009"/>
                    <a:pt x="0" y="145437"/>
                  </a:cubicBezTo>
                  <a:lnTo>
                    <a:pt x="0" y="145437"/>
                  </a:lnTo>
                  <a:cubicBezTo>
                    <a:pt x="0" y="106864"/>
                    <a:pt x="15323" y="69872"/>
                    <a:pt x="42597" y="42597"/>
                  </a:cubicBezTo>
                  <a:cubicBezTo>
                    <a:pt x="69872" y="15323"/>
                    <a:pt x="106864" y="0"/>
                    <a:pt x="145437" y="0"/>
                  </a:cubicBezTo>
                  <a:close/>
                </a:path>
              </a:pathLst>
            </a:custGeom>
            <a:solidFill>
              <a:srgbClr val="FFDE59"/>
            </a:solidFill>
          </p:spPr>
          <p:txBody>
            <a:bodyPr/>
            <a:lstStyle/>
            <a:p>
              <a:endParaRPr lang="en-US"/>
            </a:p>
          </p:txBody>
        </p:sp>
        <p:sp>
          <p:nvSpPr>
            <p:cNvPr id="23" name="TextBox 23"/>
            <p:cNvSpPr txBox="1"/>
            <p:nvPr/>
          </p:nvSpPr>
          <p:spPr>
            <a:xfrm>
              <a:off x="0" y="-171450"/>
              <a:ext cx="711874" cy="462323"/>
            </a:xfrm>
            <a:prstGeom prst="rect">
              <a:avLst/>
            </a:prstGeom>
          </p:spPr>
          <p:txBody>
            <a:bodyPr lIns="50800" tIns="50800" rIns="50800" bIns="50800" rtlCol="0" anchor="ctr"/>
            <a:lstStyle/>
            <a:p>
              <a:pPr algn="ctr">
                <a:lnSpc>
                  <a:spcPts val="4900"/>
                </a:lnSpc>
              </a:pPr>
              <a:r>
                <a:rPr lang="en-US" sz="3500">
                  <a:solidFill>
                    <a:srgbClr val="000000"/>
                  </a:solidFill>
                  <a:latin typeface="Agrandir"/>
                </a:rPr>
                <a:t>.........</a:t>
              </a:r>
            </a:p>
          </p:txBody>
        </p:sp>
      </p:grpSp>
      <p:grpSp>
        <p:nvGrpSpPr>
          <p:cNvPr id="24" name="Group 24"/>
          <p:cNvGrpSpPr/>
          <p:nvPr/>
        </p:nvGrpSpPr>
        <p:grpSpPr>
          <a:xfrm>
            <a:off x="9905070" y="1463995"/>
            <a:ext cx="2702896" cy="1104409"/>
            <a:chOff x="0" y="0"/>
            <a:chExt cx="711874" cy="290873"/>
          </a:xfrm>
        </p:grpSpPr>
        <p:sp>
          <p:nvSpPr>
            <p:cNvPr id="25" name="Freeform 25"/>
            <p:cNvSpPr/>
            <p:nvPr/>
          </p:nvSpPr>
          <p:spPr>
            <a:xfrm>
              <a:off x="0" y="0"/>
              <a:ext cx="711874" cy="290873"/>
            </a:xfrm>
            <a:custGeom>
              <a:avLst/>
              <a:gdLst/>
              <a:ahLst/>
              <a:cxnLst/>
              <a:rect l="l" t="t" r="r" b="b"/>
              <a:pathLst>
                <a:path w="711874" h="290873">
                  <a:moveTo>
                    <a:pt x="145437" y="0"/>
                  </a:moveTo>
                  <a:lnTo>
                    <a:pt x="566437" y="0"/>
                  </a:lnTo>
                  <a:cubicBezTo>
                    <a:pt x="646760" y="0"/>
                    <a:pt x="711874" y="65114"/>
                    <a:pt x="711874" y="145437"/>
                  </a:cubicBezTo>
                  <a:lnTo>
                    <a:pt x="711874" y="145437"/>
                  </a:lnTo>
                  <a:cubicBezTo>
                    <a:pt x="711874" y="184009"/>
                    <a:pt x="696551" y="221001"/>
                    <a:pt x="669276" y="248276"/>
                  </a:cubicBezTo>
                  <a:cubicBezTo>
                    <a:pt x="642002" y="275550"/>
                    <a:pt x="605009" y="290873"/>
                    <a:pt x="566437" y="290873"/>
                  </a:cubicBezTo>
                  <a:lnTo>
                    <a:pt x="145437" y="290873"/>
                  </a:lnTo>
                  <a:cubicBezTo>
                    <a:pt x="106864" y="290873"/>
                    <a:pt x="69872" y="275550"/>
                    <a:pt x="42597" y="248276"/>
                  </a:cubicBezTo>
                  <a:cubicBezTo>
                    <a:pt x="15323" y="221001"/>
                    <a:pt x="0" y="184009"/>
                    <a:pt x="0" y="145437"/>
                  </a:cubicBezTo>
                  <a:lnTo>
                    <a:pt x="0" y="145437"/>
                  </a:lnTo>
                  <a:cubicBezTo>
                    <a:pt x="0" y="106864"/>
                    <a:pt x="15323" y="69872"/>
                    <a:pt x="42597" y="42597"/>
                  </a:cubicBezTo>
                  <a:cubicBezTo>
                    <a:pt x="69872" y="15323"/>
                    <a:pt x="106864" y="0"/>
                    <a:pt x="145437" y="0"/>
                  </a:cubicBezTo>
                  <a:close/>
                </a:path>
              </a:pathLst>
            </a:custGeom>
            <a:solidFill>
              <a:srgbClr val="FFDE59"/>
            </a:solidFill>
          </p:spPr>
          <p:txBody>
            <a:bodyPr/>
            <a:lstStyle/>
            <a:p>
              <a:endParaRPr lang="en-US"/>
            </a:p>
          </p:txBody>
        </p:sp>
        <p:sp>
          <p:nvSpPr>
            <p:cNvPr id="26" name="TextBox 26"/>
            <p:cNvSpPr txBox="1"/>
            <p:nvPr/>
          </p:nvSpPr>
          <p:spPr>
            <a:xfrm>
              <a:off x="0" y="-171450"/>
              <a:ext cx="711874" cy="462323"/>
            </a:xfrm>
            <a:prstGeom prst="rect">
              <a:avLst/>
            </a:prstGeom>
          </p:spPr>
          <p:txBody>
            <a:bodyPr lIns="50800" tIns="50800" rIns="50800" bIns="50800" rtlCol="0" anchor="ctr"/>
            <a:lstStyle/>
            <a:p>
              <a:pPr algn="ctr">
                <a:lnSpc>
                  <a:spcPts val="4900"/>
                </a:lnSpc>
              </a:pPr>
              <a:r>
                <a:rPr lang="en-US" sz="3500">
                  <a:solidFill>
                    <a:srgbClr val="000000"/>
                  </a:solidFill>
                  <a:latin typeface="Agrandir"/>
                </a:rPr>
                <a:t>gcc_O0</a:t>
              </a:r>
            </a:p>
          </p:txBody>
        </p:sp>
      </p:grpSp>
      <p:grpSp>
        <p:nvGrpSpPr>
          <p:cNvPr id="27" name="Group 27"/>
          <p:cNvGrpSpPr/>
          <p:nvPr/>
        </p:nvGrpSpPr>
        <p:grpSpPr>
          <a:xfrm>
            <a:off x="9905070" y="3025604"/>
            <a:ext cx="2702896" cy="1104409"/>
            <a:chOff x="0" y="0"/>
            <a:chExt cx="711874" cy="290873"/>
          </a:xfrm>
        </p:grpSpPr>
        <p:sp>
          <p:nvSpPr>
            <p:cNvPr id="28" name="Freeform 28"/>
            <p:cNvSpPr/>
            <p:nvPr/>
          </p:nvSpPr>
          <p:spPr>
            <a:xfrm>
              <a:off x="0" y="0"/>
              <a:ext cx="711874" cy="290873"/>
            </a:xfrm>
            <a:custGeom>
              <a:avLst/>
              <a:gdLst/>
              <a:ahLst/>
              <a:cxnLst/>
              <a:rect l="l" t="t" r="r" b="b"/>
              <a:pathLst>
                <a:path w="711874" h="290873">
                  <a:moveTo>
                    <a:pt x="145437" y="0"/>
                  </a:moveTo>
                  <a:lnTo>
                    <a:pt x="566437" y="0"/>
                  </a:lnTo>
                  <a:cubicBezTo>
                    <a:pt x="646760" y="0"/>
                    <a:pt x="711874" y="65114"/>
                    <a:pt x="711874" y="145437"/>
                  </a:cubicBezTo>
                  <a:lnTo>
                    <a:pt x="711874" y="145437"/>
                  </a:lnTo>
                  <a:cubicBezTo>
                    <a:pt x="711874" y="184009"/>
                    <a:pt x="696551" y="221001"/>
                    <a:pt x="669276" y="248276"/>
                  </a:cubicBezTo>
                  <a:cubicBezTo>
                    <a:pt x="642002" y="275550"/>
                    <a:pt x="605009" y="290873"/>
                    <a:pt x="566437" y="290873"/>
                  </a:cubicBezTo>
                  <a:lnTo>
                    <a:pt x="145437" y="290873"/>
                  </a:lnTo>
                  <a:cubicBezTo>
                    <a:pt x="106864" y="290873"/>
                    <a:pt x="69872" y="275550"/>
                    <a:pt x="42597" y="248276"/>
                  </a:cubicBezTo>
                  <a:cubicBezTo>
                    <a:pt x="15323" y="221001"/>
                    <a:pt x="0" y="184009"/>
                    <a:pt x="0" y="145437"/>
                  </a:cubicBezTo>
                  <a:lnTo>
                    <a:pt x="0" y="145437"/>
                  </a:lnTo>
                  <a:cubicBezTo>
                    <a:pt x="0" y="106864"/>
                    <a:pt x="15323" y="69872"/>
                    <a:pt x="42597" y="42597"/>
                  </a:cubicBezTo>
                  <a:cubicBezTo>
                    <a:pt x="69872" y="15323"/>
                    <a:pt x="106864" y="0"/>
                    <a:pt x="145437" y="0"/>
                  </a:cubicBezTo>
                  <a:close/>
                </a:path>
              </a:pathLst>
            </a:custGeom>
            <a:solidFill>
              <a:srgbClr val="FFDE59"/>
            </a:solidFill>
          </p:spPr>
          <p:txBody>
            <a:bodyPr/>
            <a:lstStyle/>
            <a:p>
              <a:endParaRPr lang="en-US"/>
            </a:p>
          </p:txBody>
        </p:sp>
        <p:sp>
          <p:nvSpPr>
            <p:cNvPr id="29" name="TextBox 29"/>
            <p:cNvSpPr txBox="1"/>
            <p:nvPr/>
          </p:nvSpPr>
          <p:spPr>
            <a:xfrm>
              <a:off x="0" y="-171450"/>
              <a:ext cx="711874" cy="462323"/>
            </a:xfrm>
            <a:prstGeom prst="rect">
              <a:avLst/>
            </a:prstGeom>
          </p:spPr>
          <p:txBody>
            <a:bodyPr lIns="50800" tIns="50800" rIns="50800" bIns="50800" rtlCol="0" anchor="ctr"/>
            <a:lstStyle/>
            <a:p>
              <a:pPr algn="ctr">
                <a:lnSpc>
                  <a:spcPts val="4900"/>
                </a:lnSpc>
              </a:pPr>
              <a:r>
                <a:rPr lang="en-US" sz="3500">
                  <a:solidFill>
                    <a:srgbClr val="000000"/>
                  </a:solidFill>
                  <a:latin typeface="Agrandir"/>
                </a:rPr>
                <a:t>gcc_O1</a:t>
              </a:r>
            </a:p>
          </p:txBody>
        </p:sp>
      </p:grpSp>
      <p:grpSp>
        <p:nvGrpSpPr>
          <p:cNvPr id="30" name="Group 30"/>
          <p:cNvGrpSpPr/>
          <p:nvPr/>
        </p:nvGrpSpPr>
        <p:grpSpPr>
          <a:xfrm>
            <a:off x="9905070" y="6156987"/>
            <a:ext cx="2702896" cy="1104409"/>
            <a:chOff x="0" y="0"/>
            <a:chExt cx="711874" cy="290873"/>
          </a:xfrm>
        </p:grpSpPr>
        <p:sp>
          <p:nvSpPr>
            <p:cNvPr id="31" name="Freeform 31"/>
            <p:cNvSpPr/>
            <p:nvPr/>
          </p:nvSpPr>
          <p:spPr>
            <a:xfrm>
              <a:off x="0" y="0"/>
              <a:ext cx="711874" cy="290873"/>
            </a:xfrm>
            <a:custGeom>
              <a:avLst/>
              <a:gdLst/>
              <a:ahLst/>
              <a:cxnLst/>
              <a:rect l="l" t="t" r="r" b="b"/>
              <a:pathLst>
                <a:path w="711874" h="290873">
                  <a:moveTo>
                    <a:pt x="145437" y="0"/>
                  </a:moveTo>
                  <a:lnTo>
                    <a:pt x="566437" y="0"/>
                  </a:lnTo>
                  <a:cubicBezTo>
                    <a:pt x="646760" y="0"/>
                    <a:pt x="711874" y="65114"/>
                    <a:pt x="711874" y="145437"/>
                  </a:cubicBezTo>
                  <a:lnTo>
                    <a:pt x="711874" y="145437"/>
                  </a:lnTo>
                  <a:cubicBezTo>
                    <a:pt x="711874" y="184009"/>
                    <a:pt x="696551" y="221001"/>
                    <a:pt x="669276" y="248276"/>
                  </a:cubicBezTo>
                  <a:cubicBezTo>
                    <a:pt x="642002" y="275550"/>
                    <a:pt x="605009" y="290873"/>
                    <a:pt x="566437" y="290873"/>
                  </a:cubicBezTo>
                  <a:lnTo>
                    <a:pt x="145437" y="290873"/>
                  </a:lnTo>
                  <a:cubicBezTo>
                    <a:pt x="106864" y="290873"/>
                    <a:pt x="69872" y="275550"/>
                    <a:pt x="42597" y="248276"/>
                  </a:cubicBezTo>
                  <a:cubicBezTo>
                    <a:pt x="15323" y="221001"/>
                    <a:pt x="0" y="184009"/>
                    <a:pt x="0" y="145437"/>
                  </a:cubicBezTo>
                  <a:lnTo>
                    <a:pt x="0" y="145437"/>
                  </a:lnTo>
                  <a:cubicBezTo>
                    <a:pt x="0" y="106864"/>
                    <a:pt x="15323" y="69872"/>
                    <a:pt x="42597" y="42597"/>
                  </a:cubicBezTo>
                  <a:cubicBezTo>
                    <a:pt x="69872" y="15323"/>
                    <a:pt x="106864" y="0"/>
                    <a:pt x="145437" y="0"/>
                  </a:cubicBezTo>
                  <a:close/>
                </a:path>
              </a:pathLst>
            </a:custGeom>
            <a:solidFill>
              <a:srgbClr val="FFDE59"/>
            </a:solidFill>
          </p:spPr>
          <p:txBody>
            <a:bodyPr/>
            <a:lstStyle/>
            <a:p>
              <a:endParaRPr lang="en-US"/>
            </a:p>
          </p:txBody>
        </p:sp>
        <p:sp>
          <p:nvSpPr>
            <p:cNvPr id="32" name="TextBox 32"/>
            <p:cNvSpPr txBox="1"/>
            <p:nvPr/>
          </p:nvSpPr>
          <p:spPr>
            <a:xfrm>
              <a:off x="0" y="-171450"/>
              <a:ext cx="711874" cy="462323"/>
            </a:xfrm>
            <a:prstGeom prst="rect">
              <a:avLst/>
            </a:prstGeom>
          </p:spPr>
          <p:txBody>
            <a:bodyPr lIns="50800" tIns="50800" rIns="50800" bIns="50800" rtlCol="0" anchor="ctr"/>
            <a:lstStyle/>
            <a:p>
              <a:pPr algn="ctr">
                <a:lnSpc>
                  <a:spcPts val="4900"/>
                </a:lnSpc>
              </a:pPr>
              <a:r>
                <a:rPr lang="en-US" sz="3500">
                  <a:solidFill>
                    <a:srgbClr val="000000"/>
                  </a:solidFill>
                  <a:latin typeface="Agrandir"/>
                </a:rPr>
                <a:t>clang_O2</a:t>
              </a:r>
            </a:p>
          </p:txBody>
        </p:sp>
      </p:grpSp>
      <p:grpSp>
        <p:nvGrpSpPr>
          <p:cNvPr id="33" name="Group 33"/>
          <p:cNvGrpSpPr/>
          <p:nvPr/>
        </p:nvGrpSpPr>
        <p:grpSpPr>
          <a:xfrm>
            <a:off x="9905070" y="7718596"/>
            <a:ext cx="2702896" cy="1104409"/>
            <a:chOff x="0" y="0"/>
            <a:chExt cx="711874" cy="290873"/>
          </a:xfrm>
        </p:grpSpPr>
        <p:sp>
          <p:nvSpPr>
            <p:cNvPr id="34" name="Freeform 34"/>
            <p:cNvSpPr/>
            <p:nvPr/>
          </p:nvSpPr>
          <p:spPr>
            <a:xfrm>
              <a:off x="0" y="0"/>
              <a:ext cx="711874" cy="290873"/>
            </a:xfrm>
            <a:custGeom>
              <a:avLst/>
              <a:gdLst/>
              <a:ahLst/>
              <a:cxnLst/>
              <a:rect l="l" t="t" r="r" b="b"/>
              <a:pathLst>
                <a:path w="711874" h="290873">
                  <a:moveTo>
                    <a:pt x="145437" y="0"/>
                  </a:moveTo>
                  <a:lnTo>
                    <a:pt x="566437" y="0"/>
                  </a:lnTo>
                  <a:cubicBezTo>
                    <a:pt x="646760" y="0"/>
                    <a:pt x="711874" y="65114"/>
                    <a:pt x="711874" y="145437"/>
                  </a:cubicBezTo>
                  <a:lnTo>
                    <a:pt x="711874" y="145437"/>
                  </a:lnTo>
                  <a:cubicBezTo>
                    <a:pt x="711874" y="184009"/>
                    <a:pt x="696551" y="221001"/>
                    <a:pt x="669276" y="248276"/>
                  </a:cubicBezTo>
                  <a:cubicBezTo>
                    <a:pt x="642002" y="275550"/>
                    <a:pt x="605009" y="290873"/>
                    <a:pt x="566437" y="290873"/>
                  </a:cubicBezTo>
                  <a:lnTo>
                    <a:pt x="145437" y="290873"/>
                  </a:lnTo>
                  <a:cubicBezTo>
                    <a:pt x="106864" y="290873"/>
                    <a:pt x="69872" y="275550"/>
                    <a:pt x="42597" y="248276"/>
                  </a:cubicBezTo>
                  <a:cubicBezTo>
                    <a:pt x="15323" y="221001"/>
                    <a:pt x="0" y="184009"/>
                    <a:pt x="0" y="145437"/>
                  </a:cubicBezTo>
                  <a:lnTo>
                    <a:pt x="0" y="145437"/>
                  </a:lnTo>
                  <a:cubicBezTo>
                    <a:pt x="0" y="106864"/>
                    <a:pt x="15323" y="69872"/>
                    <a:pt x="42597" y="42597"/>
                  </a:cubicBezTo>
                  <a:cubicBezTo>
                    <a:pt x="69872" y="15323"/>
                    <a:pt x="106864" y="0"/>
                    <a:pt x="145437" y="0"/>
                  </a:cubicBezTo>
                  <a:close/>
                </a:path>
              </a:pathLst>
            </a:custGeom>
            <a:solidFill>
              <a:srgbClr val="FFDE59"/>
            </a:solidFill>
          </p:spPr>
          <p:txBody>
            <a:bodyPr/>
            <a:lstStyle/>
            <a:p>
              <a:endParaRPr lang="en-US"/>
            </a:p>
          </p:txBody>
        </p:sp>
        <p:sp>
          <p:nvSpPr>
            <p:cNvPr id="35" name="TextBox 35"/>
            <p:cNvSpPr txBox="1"/>
            <p:nvPr/>
          </p:nvSpPr>
          <p:spPr>
            <a:xfrm>
              <a:off x="0" y="-171450"/>
              <a:ext cx="711874" cy="462323"/>
            </a:xfrm>
            <a:prstGeom prst="rect">
              <a:avLst/>
            </a:prstGeom>
          </p:spPr>
          <p:txBody>
            <a:bodyPr lIns="50800" tIns="50800" rIns="50800" bIns="50800" rtlCol="0" anchor="ctr"/>
            <a:lstStyle/>
            <a:p>
              <a:pPr algn="ctr">
                <a:lnSpc>
                  <a:spcPts val="4900"/>
                </a:lnSpc>
              </a:pPr>
              <a:r>
                <a:rPr lang="en-US" sz="3500">
                  <a:solidFill>
                    <a:srgbClr val="000000"/>
                  </a:solidFill>
                  <a:latin typeface="Agrandir"/>
                </a:rPr>
                <a:t>clang_O3</a:t>
              </a:r>
            </a:p>
          </p:txBody>
        </p:sp>
      </p:grpSp>
      <p:grpSp>
        <p:nvGrpSpPr>
          <p:cNvPr id="36" name="Group 36"/>
          <p:cNvGrpSpPr/>
          <p:nvPr/>
        </p:nvGrpSpPr>
        <p:grpSpPr>
          <a:xfrm>
            <a:off x="9905070" y="4591295"/>
            <a:ext cx="2702896" cy="1104409"/>
            <a:chOff x="0" y="0"/>
            <a:chExt cx="711874" cy="290873"/>
          </a:xfrm>
        </p:grpSpPr>
        <p:sp>
          <p:nvSpPr>
            <p:cNvPr id="37" name="Freeform 37"/>
            <p:cNvSpPr/>
            <p:nvPr/>
          </p:nvSpPr>
          <p:spPr>
            <a:xfrm>
              <a:off x="0" y="0"/>
              <a:ext cx="711874" cy="290873"/>
            </a:xfrm>
            <a:custGeom>
              <a:avLst/>
              <a:gdLst/>
              <a:ahLst/>
              <a:cxnLst/>
              <a:rect l="l" t="t" r="r" b="b"/>
              <a:pathLst>
                <a:path w="711874" h="290873">
                  <a:moveTo>
                    <a:pt x="145437" y="0"/>
                  </a:moveTo>
                  <a:lnTo>
                    <a:pt x="566437" y="0"/>
                  </a:lnTo>
                  <a:cubicBezTo>
                    <a:pt x="646760" y="0"/>
                    <a:pt x="711874" y="65114"/>
                    <a:pt x="711874" y="145437"/>
                  </a:cubicBezTo>
                  <a:lnTo>
                    <a:pt x="711874" y="145437"/>
                  </a:lnTo>
                  <a:cubicBezTo>
                    <a:pt x="711874" y="184009"/>
                    <a:pt x="696551" y="221001"/>
                    <a:pt x="669276" y="248276"/>
                  </a:cubicBezTo>
                  <a:cubicBezTo>
                    <a:pt x="642002" y="275550"/>
                    <a:pt x="605009" y="290873"/>
                    <a:pt x="566437" y="290873"/>
                  </a:cubicBezTo>
                  <a:lnTo>
                    <a:pt x="145437" y="290873"/>
                  </a:lnTo>
                  <a:cubicBezTo>
                    <a:pt x="106864" y="290873"/>
                    <a:pt x="69872" y="275550"/>
                    <a:pt x="42597" y="248276"/>
                  </a:cubicBezTo>
                  <a:cubicBezTo>
                    <a:pt x="15323" y="221001"/>
                    <a:pt x="0" y="184009"/>
                    <a:pt x="0" y="145437"/>
                  </a:cubicBezTo>
                  <a:lnTo>
                    <a:pt x="0" y="145437"/>
                  </a:lnTo>
                  <a:cubicBezTo>
                    <a:pt x="0" y="106864"/>
                    <a:pt x="15323" y="69872"/>
                    <a:pt x="42597" y="42597"/>
                  </a:cubicBezTo>
                  <a:cubicBezTo>
                    <a:pt x="69872" y="15323"/>
                    <a:pt x="106864" y="0"/>
                    <a:pt x="145437" y="0"/>
                  </a:cubicBezTo>
                  <a:close/>
                </a:path>
              </a:pathLst>
            </a:custGeom>
            <a:solidFill>
              <a:srgbClr val="FFDE59"/>
            </a:solidFill>
          </p:spPr>
          <p:txBody>
            <a:bodyPr/>
            <a:lstStyle/>
            <a:p>
              <a:endParaRPr lang="en-US"/>
            </a:p>
          </p:txBody>
        </p:sp>
        <p:sp>
          <p:nvSpPr>
            <p:cNvPr id="38" name="TextBox 38"/>
            <p:cNvSpPr txBox="1"/>
            <p:nvPr/>
          </p:nvSpPr>
          <p:spPr>
            <a:xfrm>
              <a:off x="0" y="-171450"/>
              <a:ext cx="711874" cy="462323"/>
            </a:xfrm>
            <a:prstGeom prst="rect">
              <a:avLst/>
            </a:prstGeom>
          </p:spPr>
          <p:txBody>
            <a:bodyPr lIns="50800" tIns="50800" rIns="50800" bIns="50800" rtlCol="0" anchor="ctr"/>
            <a:lstStyle/>
            <a:p>
              <a:pPr algn="ctr">
                <a:lnSpc>
                  <a:spcPts val="4900"/>
                </a:lnSpc>
              </a:pPr>
              <a:r>
                <a:rPr lang="en-US" sz="3500">
                  <a:solidFill>
                    <a:srgbClr val="000000"/>
                  </a:solidFill>
                  <a:latin typeface="Agrandir"/>
                </a:rPr>
                <a:t>.........</a:t>
              </a:r>
            </a:p>
          </p:txBody>
        </p:sp>
      </p:grpSp>
      <p:sp>
        <p:nvSpPr>
          <p:cNvPr id="39" name="AutoShape 39"/>
          <p:cNvSpPr/>
          <p:nvPr/>
        </p:nvSpPr>
        <p:spPr>
          <a:xfrm>
            <a:off x="7383504" y="2016200"/>
            <a:ext cx="2521566" cy="0"/>
          </a:xfrm>
          <a:prstGeom prst="line">
            <a:avLst/>
          </a:prstGeom>
          <a:ln w="38100" cap="flat">
            <a:solidFill>
              <a:srgbClr val="000000"/>
            </a:solidFill>
            <a:prstDash val="solid"/>
            <a:headEnd type="none" w="sm" len="sm"/>
            <a:tailEnd type="arrow" w="med" len="sm"/>
          </a:ln>
        </p:spPr>
        <p:txBody>
          <a:bodyPr/>
          <a:lstStyle/>
          <a:p>
            <a:endParaRPr lang="en-US"/>
          </a:p>
        </p:txBody>
      </p:sp>
      <p:sp>
        <p:nvSpPr>
          <p:cNvPr id="40" name="AutoShape 40"/>
          <p:cNvSpPr/>
          <p:nvPr/>
        </p:nvSpPr>
        <p:spPr>
          <a:xfrm>
            <a:off x="7383504" y="2016200"/>
            <a:ext cx="2331996" cy="1561609"/>
          </a:xfrm>
          <a:prstGeom prst="line">
            <a:avLst/>
          </a:prstGeom>
          <a:ln w="38100" cap="flat">
            <a:solidFill>
              <a:srgbClr val="000000"/>
            </a:solidFill>
            <a:prstDash val="solid"/>
            <a:headEnd type="none" w="sm" len="sm"/>
            <a:tailEnd type="arrow" w="med" len="sm"/>
          </a:ln>
        </p:spPr>
        <p:txBody>
          <a:bodyPr/>
          <a:lstStyle/>
          <a:p>
            <a:endParaRPr lang="en-US"/>
          </a:p>
        </p:txBody>
      </p:sp>
      <p:sp>
        <p:nvSpPr>
          <p:cNvPr id="41" name="AutoShape 41"/>
          <p:cNvSpPr/>
          <p:nvPr/>
        </p:nvSpPr>
        <p:spPr>
          <a:xfrm>
            <a:off x="7383504" y="2016200"/>
            <a:ext cx="2521566" cy="4692991"/>
          </a:xfrm>
          <a:prstGeom prst="line">
            <a:avLst/>
          </a:prstGeom>
          <a:ln w="38100" cap="flat">
            <a:solidFill>
              <a:srgbClr val="000000"/>
            </a:solidFill>
            <a:prstDash val="solid"/>
            <a:headEnd type="none" w="sm" len="sm"/>
            <a:tailEnd type="arrow" w="med" len="sm"/>
          </a:ln>
        </p:spPr>
        <p:txBody>
          <a:bodyPr/>
          <a:lstStyle/>
          <a:p>
            <a:endParaRPr lang="en-US"/>
          </a:p>
        </p:txBody>
      </p:sp>
      <p:sp>
        <p:nvSpPr>
          <p:cNvPr id="42" name="AutoShape 42"/>
          <p:cNvSpPr/>
          <p:nvPr/>
        </p:nvSpPr>
        <p:spPr>
          <a:xfrm>
            <a:off x="7383504" y="2016200"/>
            <a:ext cx="2521566" cy="6445843"/>
          </a:xfrm>
          <a:prstGeom prst="line">
            <a:avLst/>
          </a:prstGeom>
          <a:ln w="38100" cap="flat">
            <a:solidFill>
              <a:srgbClr val="000000"/>
            </a:solidFill>
            <a:prstDash val="solid"/>
            <a:headEnd type="none" w="sm" len="sm"/>
            <a:tailEnd type="arrow" w="med" len="sm"/>
          </a:ln>
        </p:spPr>
        <p:txBody>
          <a:bodyPr/>
          <a:lstStyle/>
          <a:p>
            <a:endParaRPr lang="en-US"/>
          </a:p>
        </p:txBody>
      </p:sp>
      <p:grpSp>
        <p:nvGrpSpPr>
          <p:cNvPr id="43" name="Group 43"/>
          <p:cNvGrpSpPr/>
          <p:nvPr/>
        </p:nvGrpSpPr>
        <p:grpSpPr>
          <a:xfrm>
            <a:off x="14446292" y="4420566"/>
            <a:ext cx="2961002" cy="1570292"/>
            <a:chOff x="0" y="0"/>
            <a:chExt cx="779852" cy="413575"/>
          </a:xfrm>
        </p:grpSpPr>
        <p:sp>
          <p:nvSpPr>
            <p:cNvPr id="44" name="Freeform 44"/>
            <p:cNvSpPr/>
            <p:nvPr/>
          </p:nvSpPr>
          <p:spPr>
            <a:xfrm>
              <a:off x="0" y="0"/>
              <a:ext cx="779852" cy="413575"/>
            </a:xfrm>
            <a:custGeom>
              <a:avLst/>
              <a:gdLst/>
              <a:ahLst/>
              <a:cxnLst/>
              <a:rect l="l" t="t" r="r" b="b"/>
              <a:pathLst>
                <a:path w="779852" h="413575">
                  <a:moveTo>
                    <a:pt x="133346" y="0"/>
                  </a:moveTo>
                  <a:lnTo>
                    <a:pt x="646506" y="0"/>
                  </a:lnTo>
                  <a:cubicBezTo>
                    <a:pt x="720151" y="0"/>
                    <a:pt x="779852" y="59701"/>
                    <a:pt x="779852" y="133346"/>
                  </a:cubicBezTo>
                  <a:lnTo>
                    <a:pt x="779852" y="280229"/>
                  </a:lnTo>
                  <a:cubicBezTo>
                    <a:pt x="779852" y="315594"/>
                    <a:pt x="765803" y="349511"/>
                    <a:pt x="740796" y="374519"/>
                  </a:cubicBezTo>
                  <a:cubicBezTo>
                    <a:pt x="715789" y="399526"/>
                    <a:pt x="681872" y="413575"/>
                    <a:pt x="646506" y="413575"/>
                  </a:cubicBezTo>
                  <a:lnTo>
                    <a:pt x="133346" y="413575"/>
                  </a:lnTo>
                  <a:cubicBezTo>
                    <a:pt x="97980" y="413575"/>
                    <a:pt x="64063" y="399526"/>
                    <a:pt x="39056" y="374519"/>
                  </a:cubicBezTo>
                  <a:cubicBezTo>
                    <a:pt x="14049" y="349511"/>
                    <a:pt x="0" y="315594"/>
                    <a:pt x="0" y="280229"/>
                  </a:cubicBezTo>
                  <a:lnTo>
                    <a:pt x="0" y="133346"/>
                  </a:lnTo>
                  <a:cubicBezTo>
                    <a:pt x="0" y="97980"/>
                    <a:pt x="14049" y="64063"/>
                    <a:pt x="39056" y="39056"/>
                  </a:cubicBezTo>
                  <a:cubicBezTo>
                    <a:pt x="64063" y="14049"/>
                    <a:pt x="97980" y="0"/>
                    <a:pt x="133346" y="0"/>
                  </a:cubicBezTo>
                  <a:close/>
                </a:path>
              </a:pathLst>
            </a:custGeom>
            <a:solidFill>
              <a:srgbClr val="FFDE59"/>
            </a:solidFill>
          </p:spPr>
          <p:txBody>
            <a:bodyPr/>
            <a:lstStyle/>
            <a:p>
              <a:endParaRPr lang="en-US"/>
            </a:p>
          </p:txBody>
        </p:sp>
        <p:sp>
          <p:nvSpPr>
            <p:cNvPr id="45" name="TextBox 45"/>
            <p:cNvSpPr txBox="1"/>
            <p:nvPr/>
          </p:nvSpPr>
          <p:spPr>
            <a:xfrm>
              <a:off x="0" y="-171450"/>
              <a:ext cx="779852" cy="585025"/>
            </a:xfrm>
            <a:prstGeom prst="rect">
              <a:avLst/>
            </a:prstGeom>
          </p:spPr>
          <p:txBody>
            <a:bodyPr lIns="50800" tIns="50800" rIns="50800" bIns="50800" rtlCol="0" anchor="ctr"/>
            <a:lstStyle/>
            <a:p>
              <a:pPr algn="ctr">
                <a:lnSpc>
                  <a:spcPts val="4900"/>
                </a:lnSpc>
              </a:pPr>
              <a:r>
                <a:rPr lang="en-US" sz="3500">
                  <a:solidFill>
                    <a:srgbClr val="000000"/>
                  </a:solidFill>
                  <a:latin typeface="Agrandir Bold"/>
                </a:rPr>
                <a:t>.c file B random</a:t>
              </a:r>
            </a:p>
          </p:txBody>
        </p:sp>
      </p:grpSp>
      <p:sp>
        <p:nvSpPr>
          <p:cNvPr id="46" name="AutoShape 46"/>
          <p:cNvSpPr/>
          <p:nvPr/>
        </p:nvSpPr>
        <p:spPr>
          <a:xfrm flipV="1">
            <a:off x="2846690" y="2016200"/>
            <a:ext cx="1833918" cy="3137458"/>
          </a:xfrm>
          <a:prstGeom prst="line">
            <a:avLst/>
          </a:prstGeom>
          <a:ln w="38100" cap="flat">
            <a:solidFill>
              <a:srgbClr val="000000"/>
            </a:solidFill>
            <a:prstDash val="sysDot"/>
            <a:headEnd type="none" w="sm" len="sm"/>
            <a:tailEnd type="arrow" w="med" len="sm"/>
          </a:ln>
        </p:spPr>
        <p:txBody>
          <a:bodyPr/>
          <a:lstStyle/>
          <a:p>
            <a:endParaRPr lang="en-US"/>
          </a:p>
        </p:txBody>
      </p:sp>
      <p:sp>
        <p:nvSpPr>
          <p:cNvPr id="47" name="AutoShape 47"/>
          <p:cNvSpPr/>
          <p:nvPr/>
        </p:nvSpPr>
        <p:spPr>
          <a:xfrm flipV="1">
            <a:off x="2846690" y="4130013"/>
            <a:ext cx="1607344" cy="1023644"/>
          </a:xfrm>
          <a:prstGeom prst="line">
            <a:avLst/>
          </a:prstGeom>
          <a:ln w="38100" cap="flat">
            <a:solidFill>
              <a:srgbClr val="000000"/>
            </a:solidFill>
            <a:prstDash val="sysDot"/>
            <a:headEnd type="none" w="sm" len="sm"/>
            <a:tailEnd type="arrow" w="med" len="sm"/>
          </a:ln>
        </p:spPr>
        <p:txBody>
          <a:bodyPr/>
          <a:lstStyle/>
          <a:p>
            <a:endParaRPr lang="en-US"/>
          </a:p>
        </p:txBody>
      </p:sp>
      <p:sp>
        <p:nvSpPr>
          <p:cNvPr id="48" name="AutoShape 48"/>
          <p:cNvSpPr/>
          <p:nvPr/>
        </p:nvSpPr>
        <p:spPr>
          <a:xfrm>
            <a:off x="2846690" y="5153657"/>
            <a:ext cx="1833918" cy="2107738"/>
          </a:xfrm>
          <a:prstGeom prst="line">
            <a:avLst/>
          </a:prstGeom>
          <a:ln w="38100" cap="flat">
            <a:solidFill>
              <a:srgbClr val="000000"/>
            </a:solidFill>
            <a:prstDash val="sysDot"/>
            <a:headEnd type="none" w="sm" len="sm"/>
            <a:tailEnd type="arrow" w="med" len="sm"/>
          </a:ln>
        </p:spPr>
        <p:txBody>
          <a:bodyPr/>
          <a:lstStyle/>
          <a:p>
            <a:endParaRPr lang="en-US"/>
          </a:p>
        </p:txBody>
      </p:sp>
      <p:sp>
        <p:nvSpPr>
          <p:cNvPr id="49" name="AutoShape 49"/>
          <p:cNvSpPr/>
          <p:nvPr/>
        </p:nvSpPr>
        <p:spPr>
          <a:xfrm>
            <a:off x="2846690" y="5153657"/>
            <a:ext cx="1833918" cy="2564938"/>
          </a:xfrm>
          <a:prstGeom prst="line">
            <a:avLst/>
          </a:prstGeom>
          <a:ln w="38100" cap="flat">
            <a:solidFill>
              <a:srgbClr val="000000"/>
            </a:solidFill>
            <a:prstDash val="sysDot"/>
            <a:headEnd type="none" w="sm" len="sm"/>
            <a:tailEnd type="arrow" w="med" len="sm"/>
          </a:ln>
        </p:spPr>
        <p:txBody>
          <a:bodyPr/>
          <a:lstStyle/>
          <a:p>
            <a:endParaRPr lang="en-US"/>
          </a:p>
        </p:txBody>
      </p:sp>
      <p:sp>
        <p:nvSpPr>
          <p:cNvPr id="50" name="AutoShape 50"/>
          <p:cNvSpPr/>
          <p:nvPr/>
        </p:nvSpPr>
        <p:spPr>
          <a:xfrm flipH="1" flipV="1">
            <a:off x="12607967" y="2016200"/>
            <a:ext cx="1838325" cy="3189512"/>
          </a:xfrm>
          <a:prstGeom prst="line">
            <a:avLst/>
          </a:prstGeom>
          <a:ln w="38100" cap="flat">
            <a:solidFill>
              <a:srgbClr val="000000"/>
            </a:solidFill>
            <a:prstDash val="sysDot"/>
            <a:headEnd type="none" w="sm" len="sm"/>
            <a:tailEnd type="arrow" w="med" len="sm"/>
          </a:ln>
        </p:spPr>
        <p:txBody>
          <a:bodyPr/>
          <a:lstStyle/>
          <a:p>
            <a:endParaRPr lang="en-US"/>
          </a:p>
        </p:txBody>
      </p:sp>
      <p:sp>
        <p:nvSpPr>
          <p:cNvPr id="51" name="AutoShape 51"/>
          <p:cNvSpPr/>
          <p:nvPr/>
        </p:nvSpPr>
        <p:spPr>
          <a:xfrm flipH="1" flipV="1">
            <a:off x="12607967" y="3577809"/>
            <a:ext cx="1838325" cy="1627903"/>
          </a:xfrm>
          <a:prstGeom prst="line">
            <a:avLst/>
          </a:prstGeom>
          <a:ln w="38100" cap="flat">
            <a:solidFill>
              <a:srgbClr val="000000"/>
            </a:solidFill>
            <a:prstDash val="sysDot"/>
            <a:headEnd type="none" w="sm" len="sm"/>
            <a:tailEnd type="arrow" w="med" len="sm"/>
          </a:ln>
        </p:spPr>
        <p:txBody>
          <a:bodyPr/>
          <a:lstStyle/>
          <a:p>
            <a:endParaRPr lang="en-US"/>
          </a:p>
        </p:txBody>
      </p:sp>
      <p:sp>
        <p:nvSpPr>
          <p:cNvPr id="52" name="AutoShape 52"/>
          <p:cNvSpPr/>
          <p:nvPr/>
        </p:nvSpPr>
        <p:spPr>
          <a:xfrm flipH="1">
            <a:off x="12607967" y="5205712"/>
            <a:ext cx="1838325" cy="1503479"/>
          </a:xfrm>
          <a:prstGeom prst="line">
            <a:avLst/>
          </a:prstGeom>
          <a:ln w="38100" cap="flat">
            <a:solidFill>
              <a:srgbClr val="000000"/>
            </a:solidFill>
            <a:prstDash val="sysDot"/>
            <a:headEnd type="none" w="sm" len="sm"/>
            <a:tailEnd type="arrow" w="med" len="sm"/>
          </a:ln>
        </p:spPr>
        <p:txBody>
          <a:bodyPr/>
          <a:lstStyle/>
          <a:p>
            <a:endParaRPr lang="en-US"/>
          </a:p>
        </p:txBody>
      </p:sp>
      <p:sp>
        <p:nvSpPr>
          <p:cNvPr id="53" name="AutoShape 53"/>
          <p:cNvSpPr/>
          <p:nvPr/>
        </p:nvSpPr>
        <p:spPr>
          <a:xfrm flipH="1">
            <a:off x="12607967" y="5205712"/>
            <a:ext cx="1838325" cy="3065088"/>
          </a:xfrm>
          <a:prstGeom prst="line">
            <a:avLst/>
          </a:prstGeom>
          <a:ln w="38100" cap="flat">
            <a:solidFill>
              <a:srgbClr val="000000"/>
            </a:solidFill>
            <a:prstDash val="sysDot"/>
            <a:headEnd type="none" w="sm" len="sm"/>
            <a:tailEnd type="arrow" w="med" len="sm"/>
          </a:ln>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a:off x="7889712" y="-423652"/>
            <a:ext cx="11467938" cy="2012681"/>
          </a:xfrm>
          <a:prstGeom prst="rect">
            <a:avLst/>
          </a:prstGeom>
        </p:spPr>
      </p:pic>
      <p:pic>
        <p:nvPicPr>
          <p:cNvPr id="3" name="Picture 3"/>
          <p:cNvPicPr>
            <a:picLocks noChangeAspect="1"/>
          </p:cNvPicPr>
          <p:nvPr/>
        </p:nvPicPr>
        <p:blipFill>
          <a:blip r:embed="rId3">
            <a:alphaModFix amt="25000"/>
          </a:blip>
          <a:srcRect/>
          <a:stretch>
            <a:fillRect/>
          </a:stretch>
        </p:blipFill>
        <p:spPr>
          <a:xfrm flipH="1">
            <a:off x="-807433" y="8462042"/>
            <a:ext cx="10522933" cy="2420275"/>
          </a:xfrm>
          <a:prstGeom prst="rect">
            <a:avLst/>
          </a:prstGeom>
        </p:spPr>
      </p:pic>
      <p:sp>
        <p:nvSpPr>
          <p:cNvPr id="4" name="TextBox 4"/>
          <p:cNvSpPr txBox="1"/>
          <p:nvPr/>
        </p:nvSpPr>
        <p:spPr>
          <a:xfrm>
            <a:off x="207169" y="54051"/>
            <a:ext cx="5963005" cy="1247775"/>
          </a:xfrm>
          <a:prstGeom prst="rect">
            <a:avLst/>
          </a:prstGeom>
        </p:spPr>
        <p:txBody>
          <a:bodyPr lIns="0" tIns="0" rIns="0" bIns="0" rtlCol="0" anchor="t">
            <a:spAutoFit/>
          </a:bodyPr>
          <a:lstStyle/>
          <a:p>
            <a:pPr marL="0" lvl="0" indent="0" algn="ctr">
              <a:lnSpc>
                <a:spcPts val="8399"/>
              </a:lnSpc>
              <a:spcBef>
                <a:spcPct val="0"/>
              </a:spcBef>
            </a:pPr>
            <a:r>
              <a:rPr lang="en-US" sz="6999">
                <a:solidFill>
                  <a:srgbClr val="2B2B2B"/>
                </a:solidFill>
                <a:latin typeface="Agrandir"/>
              </a:rPr>
              <a:t>Word2Vec</a:t>
            </a:r>
          </a:p>
        </p:txBody>
      </p:sp>
      <p:graphicFrame>
        <p:nvGraphicFramePr>
          <p:cNvPr id="5" name="Table 5"/>
          <p:cNvGraphicFramePr>
            <a:graphicFrameLocks noGrp="1"/>
          </p:cNvGraphicFramePr>
          <p:nvPr/>
        </p:nvGraphicFramePr>
        <p:xfrm>
          <a:off x="1019175" y="1589029"/>
          <a:ext cx="16240125" cy="3333750"/>
        </p:xfrm>
        <a:graphic>
          <a:graphicData uri="http://schemas.openxmlformats.org/drawingml/2006/table">
            <a:tbl>
              <a:tblPr/>
              <a:tblGrid>
                <a:gridCol w="7180041">
                  <a:extLst>
                    <a:ext uri="{9D8B030D-6E8A-4147-A177-3AD203B41FA5}">
                      <a16:colId xmlns:a16="http://schemas.microsoft.com/office/drawing/2014/main" val="20000"/>
                    </a:ext>
                  </a:extLst>
                </a:gridCol>
                <a:gridCol w="3646709">
                  <a:extLst>
                    <a:ext uri="{9D8B030D-6E8A-4147-A177-3AD203B41FA5}">
                      <a16:colId xmlns:a16="http://schemas.microsoft.com/office/drawing/2014/main" val="20001"/>
                    </a:ext>
                  </a:extLst>
                </a:gridCol>
                <a:gridCol w="5413375">
                  <a:extLst>
                    <a:ext uri="{9D8B030D-6E8A-4147-A177-3AD203B41FA5}">
                      <a16:colId xmlns:a16="http://schemas.microsoft.com/office/drawing/2014/main" val="20002"/>
                    </a:ext>
                  </a:extLst>
                </a:gridCol>
              </a:tblGrid>
              <a:tr h="1174932">
                <a:tc>
                  <a:txBody>
                    <a:bodyPr/>
                    <a:lstStyle/>
                    <a:p>
                      <a:pPr algn="ctr">
                        <a:lnSpc>
                          <a:spcPts val="5599"/>
                        </a:lnSpc>
                        <a:defRPr/>
                      </a:pPr>
                      <a:r>
                        <a:rPr lang="en-US" sz="3999">
                          <a:solidFill>
                            <a:srgbClr val="2B2B2B"/>
                          </a:solidFill>
                          <a:latin typeface="Agrandir"/>
                        </a:rPr>
                        <a:t>fuct1</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6E4E3"/>
                    </a:solidFill>
                  </a:tcPr>
                </a:tc>
                <a:tc>
                  <a:txBody>
                    <a:bodyPr/>
                    <a:lstStyle/>
                    <a:p>
                      <a:pPr algn="ctr">
                        <a:lnSpc>
                          <a:spcPts val="5599"/>
                        </a:lnSpc>
                        <a:defRPr/>
                      </a:pPr>
                      <a:r>
                        <a:rPr lang="en-US" sz="3999">
                          <a:solidFill>
                            <a:srgbClr val="2B2B2B"/>
                          </a:solidFill>
                          <a:latin typeface="Agrandir"/>
                        </a:rPr>
                        <a:t>funct2</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6E4E3"/>
                    </a:solidFill>
                  </a:tcPr>
                </a:tc>
                <a:tc>
                  <a:txBody>
                    <a:bodyPr/>
                    <a:lstStyle/>
                    <a:p>
                      <a:pPr algn="ctr">
                        <a:lnSpc>
                          <a:spcPts val="5599"/>
                        </a:lnSpc>
                        <a:defRPr/>
                      </a:pPr>
                      <a:r>
                        <a:rPr lang="en-US" sz="3999">
                          <a:solidFill>
                            <a:srgbClr val="2B2B2B"/>
                          </a:solidFill>
                          <a:latin typeface="Agrandir"/>
                        </a:rPr>
                        <a:t>label</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6E4E3"/>
                    </a:solidFill>
                  </a:tcPr>
                </a:tc>
                <a:extLst>
                  <a:ext uri="{0D108BD9-81ED-4DB2-BD59-A6C34878D82A}">
                    <a16:rowId xmlns:a16="http://schemas.microsoft.com/office/drawing/2014/main" val="10000"/>
                  </a:ext>
                </a:extLst>
              </a:tr>
              <a:tr h="1079409">
                <a:tc>
                  <a:txBody>
                    <a:bodyPr/>
                    <a:lstStyle/>
                    <a:p>
                      <a:pPr algn="ctr">
                        <a:lnSpc>
                          <a:spcPts val="4900"/>
                        </a:lnSpc>
                        <a:defRPr/>
                      </a:pPr>
                      <a:r>
                        <a:rPr lang="en-US" sz="3500">
                          <a:solidFill>
                            <a:srgbClr val="2B2B2B"/>
                          </a:solidFill>
                          <a:latin typeface="Agrandir"/>
                        </a:rPr>
                        <a:t>push typeone call typesix ......</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4900"/>
                        </a:lnSpc>
                        <a:defRPr/>
                      </a:pPr>
                      <a:r>
                        <a:rPr lang="en-US" sz="3500">
                          <a:solidFill>
                            <a:srgbClr val="2B2B2B"/>
                          </a:solidFill>
                          <a:latin typeface="Agrandir"/>
                        </a:rPr>
                        <a:t>..........................</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4900"/>
                        </a:lnSpc>
                        <a:defRPr/>
                      </a:pPr>
                      <a:r>
                        <a:rPr lang="en-US" sz="3500">
                          <a:solidFill>
                            <a:srgbClr val="2B2B2B"/>
                          </a:solidFill>
                          <a:latin typeface="Agrandir"/>
                        </a:rPr>
                        <a:t>1</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extLst>
                  <a:ext uri="{0D108BD9-81ED-4DB2-BD59-A6C34878D82A}">
                    <a16:rowId xmlns:a16="http://schemas.microsoft.com/office/drawing/2014/main" val="10001"/>
                  </a:ext>
                </a:extLst>
              </a:tr>
              <a:tr h="1079409">
                <a:tc>
                  <a:txBody>
                    <a:bodyPr/>
                    <a:lstStyle/>
                    <a:p>
                      <a:pPr algn="ctr">
                        <a:lnSpc>
                          <a:spcPts val="4900"/>
                        </a:lnSpc>
                        <a:defRPr/>
                      </a:pPr>
                      <a:r>
                        <a:rPr lang="en-US" sz="3500">
                          <a:solidFill>
                            <a:srgbClr val="2B2B2B"/>
                          </a:solidFill>
                          <a:latin typeface="Agrandir"/>
                        </a:rPr>
                        <a:t>push typeone call typesix ......</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4900"/>
                        </a:lnSpc>
                        <a:defRPr/>
                      </a:pPr>
                      <a:r>
                        <a:rPr lang="en-US" sz="3500">
                          <a:solidFill>
                            <a:srgbClr val="2B2B2B"/>
                          </a:solidFill>
                          <a:latin typeface="Agrandir"/>
                        </a:rPr>
                        <a:t>..........................</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4900"/>
                        </a:lnSpc>
                        <a:defRPr/>
                      </a:pPr>
                      <a:r>
                        <a:rPr lang="en-US" sz="3500">
                          <a:solidFill>
                            <a:srgbClr val="2B2B2B"/>
                          </a:solidFill>
                          <a:latin typeface="Agrandir"/>
                        </a:rPr>
                        <a:t>0</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extLst>
                  <a:ext uri="{0D108BD9-81ED-4DB2-BD59-A6C34878D82A}">
                    <a16:rowId xmlns:a16="http://schemas.microsoft.com/office/drawing/2014/main" val="10002"/>
                  </a:ext>
                </a:extLst>
              </a:tr>
            </a:tbl>
          </a:graphicData>
        </a:graphic>
      </p:graphicFrame>
      <p:graphicFrame>
        <p:nvGraphicFramePr>
          <p:cNvPr id="6" name="Table 6"/>
          <p:cNvGraphicFramePr>
            <a:graphicFrameLocks noGrp="1"/>
          </p:cNvGraphicFramePr>
          <p:nvPr/>
        </p:nvGraphicFramePr>
        <p:xfrm>
          <a:off x="1019175" y="5924550"/>
          <a:ext cx="16240125" cy="3333750"/>
        </p:xfrm>
        <a:graphic>
          <a:graphicData uri="http://schemas.openxmlformats.org/drawingml/2006/table">
            <a:tbl>
              <a:tblPr/>
              <a:tblGrid>
                <a:gridCol w="7196090">
                  <a:extLst>
                    <a:ext uri="{9D8B030D-6E8A-4147-A177-3AD203B41FA5}">
                      <a16:colId xmlns:a16="http://schemas.microsoft.com/office/drawing/2014/main" val="20000"/>
                    </a:ext>
                  </a:extLst>
                </a:gridCol>
                <a:gridCol w="9044035">
                  <a:extLst>
                    <a:ext uri="{9D8B030D-6E8A-4147-A177-3AD203B41FA5}">
                      <a16:colId xmlns:a16="http://schemas.microsoft.com/office/drawing/2014/main" val="20001"/>
                    </a:ext>
                  </a:extLst>
                </a:gridCol>
              </a:tblGrid>
              <a:tr h="1174932">
                <a:tc>
                  <a:txBody>
                    <a:bodyPr/>
                    <a:lstStyle/>
                    <a:p>
                      <a:pPr algn="ctr">
                        <a:lnSpc>
                          <a:spcPts val="5599"/>
                        </a:lnSpc>
                        <a:defRPr/>
                      </a:pPr>
                      <a:r>
                        <a:rPr lang="en-US" sz="3999">
                          <a:solidFill>
                            <a:srgbClr val="2B2B2B"/>
                          </a:solidFill>
                          <a:latin typeface="Agrandir"/>
                        </a:rPr>
                        <a:t>word</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6E4E3"/>
                    </a:solidFill>
                  </a:tcPr>
                </a:tc>
                <a:tc>
                  <a:txBody>
                    <a:bodyPr/>
                    <a:lstStyle/>
                    <a:p>
                      <a:pPr algn="ctr">
                        <a:lnSpc>
                          <a:spcPts val="5599"/>
                        </a:lnSpc>
                        <a:defRPr/>
                      </a:pPr>
                      <a:r>
                        <a:rPr lang="en-US" sz="3999">
                          <a:solidFill>
                            <a:srgbClr val="2B2B2B"/>
                          </a:solidFill>
                          <a:latin typeface="Agrandir"/>
                        </a:rPr>
                        <a:t>vec</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6E4E3"/>
                    </a:solidFill>
                  </a:tcPr>
                </a:tc>
                <a:extLst>
                  <a:ext uri="{0D108BD9-81ED-4DB2-BD59-A6C34878D82A}">
                    <a16:rowId xmlns:a16="http://schemas.microsoft.com/office/drawing/2014/main" val="10000"/>
                  </a:ext>
                </a:extLst>
              </a:tr>
              <a:tr h="1079409">
                <a:tc>
                  <a:txBody>
                    <a:bodyPr/>
                    <a:lstStyle/>
                    <a:p>
                      <a:pPr algn="ctr">
                        <a:lnSpc>
                          <a:spcPts val="4900"/>
                        </a:lnSpc>
                        <a:defRPr/>
                      </a:pPr>
                      <a:r>
                        <a:rPr lang="en-US" sz="3500">
                          <a:solidFill>
                            <a:srgbClr val="2B2B2B"/>
                          </a:solidFill>
                          <a:latin typeface="Agrandir"/>
                        </a:rPr>
                        <a:t>push</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4900"/>
                        </a:lnSpc>
                        <a:defRPr/>
                      </a:pPr>
                      <a:r>
                        <a:rPr lang="en-US" sz="3500">
                          <a:solidFill>
                            <a:srgbClr val="2B2B2B"/>
                          </a:solidFill>
                          <a:latin typeface="Agrandir"/>
                        </a:rPr>
                        <a:t>(0.17, 0.34, .....0.29)</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extLst>
                  <a:ext uri="{0D108BD9-81ED-4DB2-BD59-A6C34878D82A}">
                    <a16:rowId xmlns:a16="http://schemas.microsoft.com/office/drawing/2014/main" val="10001"/>
                  </a:ext>
                </a:extLst>
              </a:tr>
              <a:tr h="1079409">
                <a:tc>
                  <a:txBody>
                    <a:bodyPr/>
                    <a:lstStyle/>
                    <a:p>
                      <a:pPr algn="ctr">
                        <a:lnSpc>
                          <a:spcPts val="4900"/>
                        </a:lnSpc>
                        <a:defRPr/>
                      </a:pPr>
                      <a:r>
                        <a:rPr lang="en-US" sz="3500">
                          <a:solidFill>
                            <a:srgbClr val="2B2B2B"/>
                          </a:solidFill>
                          <a:latin typeface="Agrandir"/>
                        </a:rPr>
                        <a:t>typeone</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4900"/>
                        </a:lnSpc>
                        <a:defRPr/>
                      </a:pPr>
                      <a:r>
                        <a:rPr lang="en-US" sz="3500">
                          <a:solidFill>
                            <a:srgbClr val="2B2B2B"/>
                          </a:solidFill>
                          <a:latin typeface="Agrandir"/>
                        </a:rPr>
                        <a:t>(0.05, 0.27, .....0.18)</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6E4E3"/>
        </a:solidFill>
        <a:effectLst/>
      </p:bgPr>
    </p:bg>
    <p:spTree>
      <p:nvGrpSpPr>
        <p:cNvPr id="1" name=""/>
        <p:cNvGrpSpPr/>
        <p:nvPr/>
      </p:nvGrpSpPr>
      <p:grpSpPr>
        <a:xfrm>
          <a:off x="0" y="0"/>
          <a:ext cx="0" cy="0"/>
          <a:chOff x="0" y="0"/>
          <a:chExt cx="0" cy="0"/>
        </a:xfrm>
      </p:grpSpPr>
      <p:sp>
        <p:nvSpPr>
          <p:cNvPr id="2" name="Freeform 2"/>
          <p:cNvSpPr/>
          <p:nvPr/>
        </p:nvSpPr>
        <p:spPr>
          <a:xfrm>
            <a:off x="1028700" y="255085"/>
            <a:ext cx="16333746" cy="9776830"/>
          </a:xfrm>
          <a:custGeom>
            <a:avLst/>
            <a:gdLst/>
            <a:ahLst/>
            <a:cxnLst/>
            <a:rect l="l" t="t" r="r" b="b"/>
            <a:pathLst>
              <a:path w="16333746" h="9776830">
                <a:moveTo>
                  <a:pt x="0" y="0"/>
                </a:moveTo>
                <a:lnTo>
                  <a:pt x="16333746" y="0"/>
                </a:lnTo>
                <a:lnTo>
                  <a:pt x="16333746" y="9776830"/>
                </a:lnTo>
                <a:lnTo>
                  <a:pt x="0" y="9776830"/>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grpSp>
        <p:nvGrpSpPr>
          <p:cNvPr id="2" name="Group 2"/>
          <p:cNvGrpSpPr/>
          <p:nvPr/>
        </p:nvGrpSpPr>
        <p:grpSpPr>
          <a:xfrm>
            <a:off x="7805765" y="1028700"/>
            <a:ext cx="1797669" cy="1851531"/>
            <a:chOff x="0" y="0"/>
            <a:chExt cx="2396892" cy="2468709"/>
          </a:xfrm>
        </p:grpSpPr>
        <p:sp>
          <p:nvSpPr>
            <p:cNvPr id="3" name="Freeform 3"/>
            <p:cNvSpPr/>
            <p:nvPr/>
          </p:nvSpPr>
          <p:spPr>
            <a:xfrm>
              <a:off x="0" y="0"/>
              <a:ext cx="2396892" cy="2468709"/>
            </a:xfrm>
            <a:custGeom>
              <a:avLst/>
              <a:gdLst/>
              <a:ahLst/>
              <a:cxnLst/>
              <a:rect l="l" t="t" r="r" b="b"/>
              <a:pathLst>
                <a:path w="2396892" h="2468709">
                  <a:moveTo>
                    <a:pt x="0" y="0"/>
                  </a:moveTo>
                  <a:lnTo>
                    <a:pt x="2396892" y="0"/>
                  </a:lnTo>
                  <a:lnTo>
                    <a:pt x="2396892" y="2468709"/>
                  </a:lnTo>
                  <a:lnTo>
                    <a:pt x="0" y="24687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659855" y="796627"/>
              <a:ext cx="1077181" cy="875454"/>
            </a:xfrm>
            <a:custGeom>
              <a:avLst/>
              <a:gdLst/>
              <a:ahLst/>
              <a:cxnLst/>
              <a:rect l="l" t="t" r="r" b="b"/>
              <a:pathLst>
                <a:path w="1077181" h="875454">
                  <a:moveTo>
                    <a:pt x="0" y="0"/>
                  </a:moveTo>
                  <a:lnTo>
                    <a:pt x="1077181" y="0"/>
                  </a:lnTo>
                  <a:lnTo>
                    <a:pt x="1077181" y="875454"/>
                  </a:lnTo>
                  <a:lnTo>
                    <a:pt x="0" y="8754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grpSp>
        <p:nvGrpSpPr>
          <p:cNvPr id="5" name="Group 5"/>
          <p:cNvGrpSpPr/>
          <p:nvPr/>
        </p:nvGrpSpPr>
        <p:grpSpPr>
          <a:xfrm>
            <a:off x="11022335" y="5143500"/>
            <a:ext cx="1924218" cy="1798269"/>
            <a:chOff x="0" y="0"/>
            <a:chExt cx="2565623" cy="2397692"/>
          </a:xfrm>
        </p:grpSpPr>
        <p:sp>
          <p:nvSpPr>
            <p:cNvPr id="6" name="Freeform 6"/>
            <p:cNvSpPr/>
            <p:nvPr/>
          </p:nvSpPr>
          <p:spPr>
            <a:xfrm>
              <a:off x="0" y="0"/>
              <a:ext cx="2565623" cy="2397692"/>
            </a:xfrm>
            <a:custGeom>
              <a:avLst/>
              <a:gdLst/>
              <a:ahLst/>
              <a:cxnLst/>
              <a:rect l="l" t="t" r="r" b="b"/>
              <a:pathLst>
                <a:path w="2565623" h="2397692">
                  <a:moveTo>
                    <a:pt x="0" y="0"/>
                  </a:moveTo>
                  <a:lnTo>
                    <a:pt x="2565623" y="0"/>
                  </a:lnTo>
                  <a:lnTo>
                    <a:pt x="2565623" y="2397692"/>
                  </a:lnTo>
                  <a:lnTo>
                    <a:pt x="0" y="23976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841914" y="757948"/>
              <a:ext cx="881795" cy="881795"/>
            </a:xfrm>
            <a:custGeom>
              <a:avLst/>
              <a:gdLst/>
              <a:ahLst/>
              <a:cxnLst/>
              <a:rect l="l" t="t" r="r" b="b"/>
              <a:pathLst>
                <a:path w="881795" h="881795">
                  <a:moveTo>
                    <a:pt x="0" y="0"/>
                  </a:moveTo>
                  <a:lnTo>
                    <a:pt x="881795" y="0"/>
                  </a:lnTo>
                  <a:lnTo>
                    <a:pt x="881795" y="881796"/>
                  </a:lnTo>
                  <a:lnTo>
                    <a:pt x="0" y="88179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grpSp>
        <p:nvGrpSpPr>
          <p:cNvPr id="8" name="Group 8"/>
          <p:cNvGrpSpPr/>
          <p:nvPr/>
        </p:nvGrpSpPr>
        <p:grpSpPr>
          <a:xfrm>
            <a:off x="13973345" y="905104"/>
            <a:ext cx="1924218" cy="1798269"/>
            <a:chOff x="0" y="0"/>
            <a:chExt cx="2565623" cy="2397692"/>
          </a:xfrm>
        </p:grpSpPr>
        <p:sp>
          <p:nvSpPr>
            <p:cNvPr id="9" name="Freeform 9"/>
            <p:cNvSpPr/>
            <p:nvPr/>
          </p:nvSpPr>
          <p:spPr>
            <a:xfrm>
              <a:off x="0" y="0"/>
              <a:ext cx="2565623" cy="2397692"/>
            </a:xfrm>
            <a:custGeom>
              <a:avLst/>
              <a:gdLst/>
              <a:ahLst/>
              <a:cxnLst/>
              <a:rect l="l" t="t" r="r" b="b"/>
              <a:pathLst>
                <a:path w="2565623" h="2397692">
                  <a:moveTo>
                    <a:pt x="0" y="0"/>
                  </a:moveTo>
                  <a:lnTo>
                    <a:pt x="2565623" y="0"/>
                  </a:lnTo>
                  <a:lnTo>
                    <a:pt x="2565623" y="2397692"/>
                  </a:lnTo>
                  <a:lnTo>
                    <a:pt x="0" y="239769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0" name="Freeform 10"/>
            <p:cNvSpPr/>
            <p:nvPr/>
          </p:nvSpPr>
          <p:spPr>
            <a:xfrm>
              <a:off x="938997" y="761119"/>
              <a:ext cx="687630" cy="875454"/>
            </a:xfrm>
            <a:custGeom>
              <a:avLst/>
              <a:gdLst/>
              <a:ahLst/>
              <a:cxnLst/>
              <a:rect l="l" t="t" r="r" b="b"/>
              <a:pathLst>
                <a:path w="687630" h="875454">
                  <a:moveTo>
                    <a:pt x="0" y="0"/>
                  </a:moveTo>
                  <a:lnTo>
                    <a:pt x="687629" y="0"/>
                  </a:lnTo>
                  <a:lnTo>
                    <a:pt x="687629" y="875454"/>
                  </a:lnTo>
                  <a:lnTo>
                    <a:pt x="0" y="87545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sp>
        <p:nvSpPr>
          <p:cNvPr id="11" name="TextBox 11"/>
          <p:cNvSpPr txBox="1"/>
          <p:nvPr/>
        </p:nvSpPr>
        <p:spPr>
          <a:xfrm>
            <a:off x="474365" y="3577132"/>
            <a:ext cx="5501342" cy="2305050"/>
          </a:xfrm>
          <a:prstGeom prst="rect">
            <a:avLst/>
          </a:prstGeom>
        </p:spPr>
        <p:txBody>
          <a:bodyPr lIns="0" tIns="0" rIns="0" bIns="0" rtlCol="0" anchor="t">
            <a:spAutoFit/>
          </a:bodyPr>
          <a:lstStyle/>
          <a:p>
            <a:pPr marL="0" lvl="0" indent="0" algn="ctr">
              <a:lnSpc>
                <a:spcPts val="8399"/>
              </a:lnSpc>
              <a:spcBef>
                <a:spcPct val="0"/>
              </a:spcBef>
            </a:pPr>
            <a:r>
              <a:rPr lang="en-US" sz="6999">
                <a:solidFill>
                  <a:srgbClr val="2B2B2B"/>
                </a:solidFill>
                <a:latin typeface="Agrandir"/>
              </a:rPr>
              <a:t>Khó khăn gặp phải</a:t>
            </a:r>
          </a:p>
        </p:txBody>
      </p:sp>
      <p:sp>
        <p:nvSpPr>
          <p:cNvPr id="12" name="TextBox 12"/>
          <p:cNvSpPr txBox="1"/>
          <p:nvPr/>
        </p:nvSpPr>
        <p:spPr>
          <a:xfrm>
            <a:off x="7108604" y="3041827"/>
            <a:ext cx="3509039" cy="1185545"/>
          </a:xfrm>
          <a:prstGeom prst="rect">
            <a:avLst/>
          </a:prstGeom>
        </p:spPr>
        <p:txBody>
          <a:bodyPr lIns="0" tIns="0" rIns="0" bIns="0" rtlCol="0" anchor="t">
            <a:spAutoFit/>
          </a:bodyPr>
          <a:lstStyle/>
          <a:p>
            <a:pPr marL="0" lvl="0" indent="0" algn="ctr">
              <a:lnSpc>
                <a:spcPts val="4480"/>
              </a:lnSpc>
              <a:spcBef>
                <a:spcPct val="0"/>
              </a:spcBef>
            </a:pPr>
            <a:r>
              <a:rPr lang="en-US" sz="3200">
                <a:solidFill>
                  <a:srgbClr val="2B2B2B"/>
                </a:solidFill>
                <a:latin typeface="Agrandir"/>
              </a:rPr>
              <a:t>Quá nhiều đồ án cho 1 kỳ</a:t>
            </a:r>
          </a:p>
        </p:txBody>
      </p:sp>
      <p:sp>
        <p:nvSpPr>
          <p:cNvPr id="13" name="TextBox 13"/>
          <p:cNvSpPr txBox="1"/>
          <p:nvPr/>
        </p:nvSpPr>
        <p:spPr>
          <a:xfrm>
            <a:off x="10229924" y="7115812"/>
            <a:ext cx="3509039" cy="1747520"/>
          </a:xfrm>
          <a:prstGeom prst="rect">
            <a:avLst/>
          </a:prstGeom>
        </p:spPr>
        <p:txBody>
          <a:bodyPr lIns="0" tIns="0" rIns="0" bIns="0" rtlCol="0" anchor="t">
            <a:spAutoFit/>
          </a:bodyPr>
          <a:lstStyle/>
          <a:p>
            <a:pPr marL="0" lvl="0" indent="0" algn="ctr">
              <a:lnSpc>
                <a:spcPts val="4480"/>
              </a:lnSpc>
              <a:spcBef>
                <a:spcPct val="0"/>
              </a:spcBef>
            </a:pPr>
            <a:r>
              <a:rPr lang="en-US" sz="3200">
                <a:solidFill>
                  <a:srgbClr val="2B2B2B"/>
                </a:solidFill>
                <a:latin typeface="Agrandir"/>
              </a:rPr>
              <a:t>Không có dataset, không có sẵn thuật toán, code</a:t>
            </a:r>
          </a:p>
        </p:txBody>
      </p:sp>
      <p:sp>
        <p:nvSpPr>
          <p:cNvPr id="14" name="TextBox 14"/>
          <p:cNvSpPr txBox="1"/>
          <p:nvPr/>
        </p:nvSpPr>
        <p:spPr>
          <a:xfrm>
            <a:off x="12946553" y="3103422"/>
            <a:ext cx="3794789" cy="1185545"/>
          </a:xfrm>
          <a:prstGeom prst="rect">
            <a:avLst/>
          </a:prstGeom>
        </p:spPr>
        <p:txBody>
          <a:bodyPr lIns="0" tIns="0" rIns="0" bIns="0" rtlCol="0" anchor="t">
            <a:spAutoFit/>
          </a:bodyPr>
          <a:lstStyle/>
          <a:p>
            <a:pPr marL="0" lvl="0" indent="0" algn="ctr">
              <a:lnSpc>
                <a:spcPts val="4480"/>
              </a:lnSpc>
              <a:spcBef>
                <a:spcPct val="0"/>
              </a:spcBef>
            </a:pPr>
            <a:r>
              <a:rPr lang="en-US" sz="3200">
                <a:solidFill>
                  <a:srgbClr val="2B2B2B"/>
                </a:solidFill>
                <a:latin typeface="Agrandir"/>
              </a:rPr>
              <a:t>Chưa được dạy về ML, DL</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3" name="TextBox 3"/>
          <p:cNvSpPr txBox="1"/>
          <p:nvPr/>
        </p:nvSpPr>
        <p:spPr>
          <a:xfrm>
            <a:off x="4911263" y="3704828"/>
            <a:ext cx="8465475" cy="1800225"/>
          </a:xfrm>
          <a:prstGeom prst="rect">
            <a:avLst/>
          </a:prstGeom>
        </p:spPr>
        <p:txBody>
          <a:bodyPr lIns="0" tIns="0" rIns="0" bIns="0" rtlCol="0" anchor="t">
            <a:spAutoFit/>
          </a:bodyPr>
          <a:lstStyle/>
          <a:p>
            <a:pPr marL="0" lvl="0" indent="0" algn="ctr">
              <a:lnSpc>
                <a:spcPts val="11999"/>
              </a:lnSpc>
              <a:spcBef>
                <a:spcPct val="0"/>
              </a:spcBef>
            </a:pPr>
            <a:r>
              <a:rPr lang="en-US" sz="9999" u="none">
                <a:solidFill>
                  <a:srgbClr val="2B2B2B"/>
                </a:solidFill>
                <a:latin typeface="Agrandir"/>
              </a:rPr>
              <a:t>Thank you!</a:t>
            </a:r>
          </a:p>
        </p:txBody>
      </p:sp>
      <p:sp>
        <p:nvSpPr>
          <p:cNvPr id="7" name="TextBox 4">
            <a:extLst>
              <a:ext uri="{FF2B5EF4-FFF2-40B4-BE49-F238E27FC236}">
                <a16:creationId xmlns:a16="http://schemas.microsoft.com/office/drawing/2014/main" id="{3C73DD09-0D38-8ED5-C0A8-8B849A5EB8F9}"/>
              </a:ext>
            </a:extLst>
          </p:cNvPr>
          <p:cNvSpPr txBox="1"/>
          <p:nvPr/>
        </p:nvSpPr>
        <p:spPr>
          <a:xfrm>
            <a:off x="838200" y="5163252"/>
            <a:ext cx="17907000" cy="894027"/>
          </a:xfrm>
          <a:prstGeom prst="rect">
            <a:avLst/>
          </a:prstGeom>
        </p:spPr>
        <p:txBody>
          <a:bodyPr wrap="square" lIns="0" tIns="0" rIns="0" bIns="0" rtlCol="0" anchor="t">
            <a:spAutoFit/>
          </a:bodyPr>
          <a:lstStyle/>
          <a:p>
            <a:pPr marL="0" lvl="0" indent="0">
              <a:lnSpc>
                <a:spcPts val="8399"/>
              </a:lnSpc>
              <a:spcBef>
                <a:spcPct val="0"/>
              </a:spcBef>
            </a:pPr>
            <a:r>
              <a:rPr lang="en-US" sz="2500">
                <a:solidFill>
                  <a:srgbClr val="2B2B2B"/>
                </a:solidFill>
                <a:latin typeface="Agrandir"/>
              </a:rPr>
              <a:t>Link github: </a:t>
            </a:r>
            <a:r>
              <a:rPr lang="en-US" sz="2500">
                <a:solidFill>
                  <a:srgbClr val="FF0000"/>
                </a:solidFill>
                <a:latin typeface="Agrandir"/>
              </a:rPr>
              <a:t>https://github.com/Hjn4Pwn/BinDeep-Deep-Learing-Approach-to-Binary-Code-Similarity-Detection.git</a:t>
            </a:r>
          </a:p>
        </p:txBody>
      </p:sp>
      <p:pic>
        <p:nvPicPr>
          <p:cNvPr id="8" name="Picture 2">
            <a:extLst>
              <a:ext uri="{FF2B5EF4-FFF2-40B4-BE49-F238E27FC236}">
                <a16:creationId xmlns:a16="http://schemas.microsoft.com/office/drawing/2014/main" id="{0659F5E3-AE3D-DCA0-47D7-43C544113953}"/>
              </a:ext>
            </a:extLst>
          </p:cNvPr>
          <p:cNvPicPr>
            <a:picLocks noChangeAspect="1"/>
          </p:cNvPicPr>
          <p:nvPr/>
        </p:nvPicPr>
        <p:blipFill>
          <a:blip r:embed="rId2">
            <a:alphaModFix amt="50000"/>
          </a:blip>
          <a:srcRect/>
          <a:stretch>
            <a:fillRect/>
          </a:stretch>
        </p:blipFill>
        <p:spPr>
          <a:xfrm>
            <a:off x="7162800" y="-70132"/>
            <a:ext cx="11467938" cy="2012681"/>
          </a:xfrm>
          <a:prstGeom prst="rect">
            <a:avLst/>
          </a:prstGeom>
        </p:spPr>
      </p:pic>
      <p:pic>
        <p:nvPicPr>
          <p:cNvPr id="10" name="Picture 3">
            <a:extLst>
              <a:ext uri="{FF2B5EF4-FFF2-40B4-BE49-F238E27FC236}">
                <a16:creationId xmlns:a16="http://schemas.microsoft.com/office/drawing/2014/main" id="{0CAB81CE-BD4C-F0AB-0FC7-4B578B2C4960}"/>
              </a:ext>
            </a:extLst>
          </p:cNvPr>
          <p:cNvPicPr>
            <a:picLocks noChangeAspect="1"/>
          </p:cNvPicPr>
          <p:nvPr/>
        </p:nvPicPr>
        <p:blipFill>
          <a:blip r:embed="rId3">
            <a:alphaModFix amt="25000"/>
          </a:blip>
          <a:srcRect/>
          <a:stretch>
            <a:fillRect/>
          </a:stretch>
        </p:blipFill>
        <p:spPr>
          <a:xfrm flipH="1">
            <a:off x="-152400" y="8115300"/>
            <a:ext cx="10522933" cy="24202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E4E3"/>
        </a:solidFill>
        <a:effectLst/>
      </p:bgPr>
    </p:bg>
    <p:spTree>
      <p:nvGrpSpPr>
        <p:cNvPr id="1" name=""/>
        <p:cNvGrpSpPr/>
        <p:nvPr/>
      </p:nvGrpSpPr>
      <p:grpSpPr>
        <a:xfrm>
          <a:off x="0" y="0"/>
          <a:ext cx="0" cy="0"/>
          <a:chOff x="0" y="0"/>
          <a:chExt cx="0" cy="0"/>
        </a:xfrm>
      </p:grpSpPr>
      <p:sp>
        <p:nvSpPr>
          <p:cNvPr id="2" name="TextBox 2"/>
          <p:cNvSpPr txBox="1"/>
          <p:nvPr/>
        </p:nvSpPr>
        <p:spPr>
          <a:xfrm>
            <a:off x="433388" y="2742660"/>
            <a:ext cx="6780460" cy="1247775"/>
          </a:xfrm>
          <a:prstGeom prst="rect">
            <a:avLst/>
          </a:prstGeom>
        </p:spPr>
        <p:txBody>
          <a:bodyPr lIns="0" tIns="0" rIns="0" bIns="0" rtlCol="0" anchor="t">
            <a:spAutoFit/>
          </a:bodyPr>
          <a:lstStyle/>
          <a:p>
            <a:pPr marL="0" lvl="0" indent="0" algn="l">
              <a:lnSpc>
                <a:spcPts val="8399"/>
              </a:lnSpc>
              <a:spcBef>
                <a:spcPct val="0"/>
              </a:spcBef>
            </a:pPr>
            <a:r>
              <a:rPr lang="en-US" sz="6999">
                <a:solidFill>
                  <a:srgbClr val="2B2B2B"/>
                </a:solidFill>
                <a:latin typeface="Agrandir"/>
              </a:rPr>
              <a:t>Content</a:t>
            </a:r>
          </a:p>
        </p:txBody>
      </p:sp>
      <p:grpSp>
        <p:nvGrpSpPr>
          <p:cNvPr id="3" name="Group 3"/>
          <p:cNvGrpSpPr/>
          <p:nvPr/>
        </p:nvGrpSpPr>
        <p:grpSpPr>
          <a:xfrm>
            <a:off x="7544792" y="736493"/>
            <a:ext cx="8266478" cy="1039350"/>
            <a:chOff x="0" y="0"/>
            <a:chExt cx="11021971" cy="1385799"/>
          </a:xfrm>
        </p:grpSpPr>
        <p:sp>
          <p:nvSpPr>
            <p:cNvPr id="4" name="Freeform 4"/>
            <p:cNvSpPr/>
            <p:nvPr/>
          </p:nvSpPr>
          <p:spPr>
            <a:xfrm>
              <a:off x="0" y="0"/>
              <a:ext cx="1345485" cy="1385799"/>
            </a:xfrm>
            <a:custGeom>
              <a:avLst/>
              <a:gdLst/>
              <a:ahLst/>
              <a:cxnLst/>
              <a:rect l="l" t="t" r="r" b="b"/>
              <a:pathLst>
                <a:path w="1345485" h="1385799">
                  <a:moveTo>
                    <a:pt x="0" y="0"/>
                  </a:moveTo>
                  <a:lnTo>
                    <a:pt x="1345485" y="0"/>
                  </a:lnTo>
                  <a:lnTo>
                    <a:pt x="1345485" y="1385799"/>
                  </a:lnTo>
                  <a:lnTo>
                    <a:pt x="0" y="13857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5"/>
            <p:cNvSpPr txBox="1"/>
            <p:nvPr/>
          </p:nvSpPr>
          <p:spPr>
            <a:xfrm>
              <a:off x="1955946" y="154739"/>
              <a:ext cx="9066025" cy="895347"/>
            </a:xfrm>
            <a:prstGeom prst="rect">
              <a:avLst/>
            </a:prstGeom>
          </p:spPr>
          <p:txBody>
            <a:bodyPr lIns="0" tIns="0" rIns="0" bIns="0" rtlCol="0" anchor="t">
              <a:spAutoFit/>
            </a:bodyPr>
            <a:lstStyle/>
            <a:p>
              <a:pPr algn="l">
                <a:lnSpc>
                  <a:spcPts val="5026"/>
                </a:lnSpc>
              </a:pPr>
              <a:r>
                <a:rPr lang="en-US" sz="3590">
                  <a:solidFill>
                    <a:srgbClr val="2B2B2B"/>
                  </a:solidFill>
                  <a:latin typeface="Agrandir"/>
                </a:rPr>
                <a:t>Ngữ cảnh</a:t>
              </a:r>
            </a:p>
          </p:txBody>
        </p:sp>
        <p:sp>
          <p:nvSpPr>
            <p:cNvPr id="6" name="TextBox 6"/>
            <p:cNvSpPr txBox="1"/>
            <p:nvPr/>
          </p:nvSpPr>
          <p:spPr>
            <a:xfrm>
              <a:off x="420442" y="447480"/>
              <a:ext cx="504601" cy="414639"/>
            </a:xfrm>
            <a:prstGeom prst="rect">
              <a:avLst/>
            </a:prstGeom>
          </p:spPr>
          <p:txBody>
            <a:bodyPr lIns="0" tIns="0" rIns="0" bIns="0" rtlCol="0" anchor="t">
              <a:spAutoFit/>
            </a:bodyPr>
            <a:lstStyle/>
            <a:p>
              <a:pPr algn="ctr">
                <a:lnSpc>
                  <a:spcPts val="2345"/>
                </a:lnSpc>
              </a:pPr>
              <a:r>
                <a:rPr lang="en-US" sz="1675">
                  <a:solidFill>
                    <a:srgbClr val="2B2B2B"/>
                  </a:solidFill>
                  <a:latin typeface="Agrandir Bold"/>
                </a:rPr>
                <a:t>1</a:t>
              </a:r>
            </a:p>
          </p:txBody>
        </p:sp>
      </p:grpSp>
      <p:grpSp>
        <p:nvGrpSpPr>
          <p:cNvPr id="7" name="Group 7"/>
          <p:cNvGrpSpPr/>
          <p:nvPr/>
        </p:nvGrpSpPr>
        <p:grpSpPr>
          <a:xfrm>
            <a:off x="7544792" y="1988356"/>
            <a:ext cx="8266478" cy="1162753"/>
            <a:chOff x="0" y="0"/>
            <a:chExt cx="11021971" cy="1550337"/>
          </a:xfrm>
        </p:grpSpPr>
        <p:sp>
          <p:nvSpPr>
            <p:cNvPr id="8" name="TextBox 8"/>
            <p:cNvSpPr txBox="1"/>
            <p:nvPr/>
          </p:nvSpPr>
          <p:spPr>
            <a:xfrm>
              <a:off x="1955946" y="-180975"/>
              <a:ext cx="9066025" cy="1731312"/>
            </a:xfrm>
            <a:prstGeom prst="rect">
              <a:avLst/>
            </a:prstGeom>
          </p:spPr>
          <p:txBody>
            <a:bodyPr lIns="0" tIns="0" rIns="0" bIns="0" rtlCol="0" anchor="t">
              <a:spAutoFit/>
            </a:bodyPr>
            <a:lstStyle/>
            <a:p>
              <a:pPr algn="l">
                <a:lnSpc>
                  <a:spcPts val="5026"/>
                </a:lnSpc>
              </a:pPr>
              <a:r>
                <a:rPr lang="en-US" sz="3590">
                  <a:solidFill>
                    <a:srgbClr val="2B2B2B"/>
                  </a:solidFill>
                  <a:latin typeface="Agrandir"/>
                </a:rPr>
                <a:t>Phương pháp và mô hình của paper</a:t>
              </a:r>
            </a:p>
          </p:txBody>
        </p:sp>
        <p:sp>
          <p:nvSpPr>
            <p:cNvPr id="9" name="Freeform 9"/>
            <p:cNvSpPr/>
            <p:nvPr/>
          </p:nvSpPr>
          <p:spPr>
            <a:xfrm>
              <a:off x="0" y="82269"/>
              <a:ext cx="1345485" cy="1385799"/>
            </a:xfrm>
            <a:custGeom>
              <a:avLst/>
              <a:gdLst/>
              <a:ahLst/>
              <a:cxnLst/>
              <a:rect l="l" t="t" r="r" b="b"/>
              <a:pathLst>
                <a:path w="1345485" h="1385799">
                  <a:moveTo>
                    <a:pt x="0" y="0"/>
                  </a:moveTo>
                  <a:lnTo>
                    <a:pt x="1345485" y="0"/>
                  </a:lnTo>
                  <a:lnTo>
                    <a:pt x="1345485" y="1385799"/>
                  </a:lnTo>
                  <a:lnTo>
                    <a:pt x="0" y="13857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TextBox 10"/>
            <p:cNvSpPr txBox="1"/>
            <p:nvPr/>
          </p:nvSpPr>
          <p:spPr>
            <a:xfrm>
              <a:off x="420442" y="529749"/>
              <a:ext cx="504601" cy="414639"/>
            </a:xfrm>
            <a:prstGeom prst="rect">
              <a:avLst/>
            </a:prstGeom>
          </p:spPr>
          <p:txBody>
            <a:bodyPr lIns="0" tIns="0" rIns="0" bIns="0" rtlCol="0" anchor="t">
              <a:spAutoFit/>
            </a:bodyPr>
            <a:lstStyle/>
            <a:p>
              <a:pPr algn="ctr">
                <a:lnSpc>
                  <a:spcPts val="2345"/>
                </a:lnSpc>
              </a:pPr>
              <a:r>
                <a:rPr lang="en-US" sz="1675">
                  <a:solidFill>
                    <a:srgbClr val="2B2B2B"/>
                  </a:solidFill>
                  <a:latin typeface="Agrandir Bold"/>
                </a:rPr>
                <a:t>2</a:t>
              </a:r>
            </a:p>
          </p:txBody>
        </p:sp>
      </p:grpSp>
      <p:grpSp>
        <p:nvGrpSpPr>
          <p:cNvPr id="11" name="Group 11"/>
          <p:cNvGrpSpPr/>
          <p:nvPr/>
        </p:nvGrpSpPr>
        <p:grpSpPr>
          <a:xfrm>
            <a:off x="7544792" y="3363623"/>
            <a:ext cx="8266478" cy="1039350"/>
            <a:chOff x="0" y="0"/>
            <a:chExt cx="11021971" cy="1385799"/>
          </a:xfrm>
        </p:grpSpPr>
        <p:sp>
          <p:nvSpPr>
            <p:cNvPr id="12" name="TextBox 12"/>
            <p:cNvSpPr txBox="1"/>
            <p:nvPr/>
          </p:nvSpPr>
          <p:spPr>
            <a:xfrm>
              <a:off x="1955946" y="154739"/>
              <a:ext cx="9066025" cy="895347"/>
            </a:xfrm>
            <a:prstGeom prst="rect">
              <a:avLst/>
            </a:prstGeom>
          </p:spPr>
          <p:txBody>
            <a:bodyPr lIns="0" tIns="0" rIns="0" bIns="0" rtlCol="0" anchor="t">
              <a:spAutoFit/>
            </a:bodyPr>
            <a:lstStyle/>
            <a:p>
              <a:pPr algn="l">
                <a:lnSpc>
                  <a:spcPts val="5026"/>
                </a:lnSpc>
              </a:pPr>
              <a:r>
                <a:rPr lang="en-US" sz="3590">
                  <a:solidFill>
                    <a:srgbClr val="2B2B2B"/>
                  </a:solidFill>
                  <a:latin typeface="Agrandir"/>
                </a:rPr>
                <a:t>Thực tế triển khai</a:t>
              </a:r>
            </a:p>
          </p:txBody>
        </p:sp>
        <p:sp>
          <p:nvSpPr>
            <p:cNvPr id="13" name="Freeform 13"/>
            <p:cNvSpPr/>
            <p:nvPr/>
          </p:nvSpPr>
          <p:spPr>
            <a:xfrm>
              <a:off x="0" y="0"/>
              <a:ext cx="1345485" cy="1385799"/>
            </a:xfrm>
            <a:custGeom>
              <a:avLst/>
              <a:gdLst/>
              <a:ahLst/>
              <a:cxnLst/>
              <a:rect l="l" t="t" r="r" b="b"/>
              <a:pathLst>
                <a:path w="1345485" h="1385799">
                  <a:moveTo>
                    <a:pt x="0" y="0"/>
                  </a:moveTo>
                  <a:lnTo>
                    <a:pt x="1345485" y="0"/>
                  </a:lnTo>
                  <a:lnTo>
                    <a:pt x="1345485" y="1385799"/>
                  </a:lnTo>
                  <a:lnTo>
                    <a:pt x="0" y="13857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4" name="TextBox 14"/>
            <p:cNvSpPr txBox="1"/>
            <p:nvPr/>
          </p:nvSpPr>
          <p:spPr>
            <a:xfrm>
              <a:off x="420442" y="447480"/>
              <a:ext cx="504601" cy="414639"/>
            </a:xfrm>
            <a:prstGeom prst="rect">
              <a:avLst/>
            </a:prstGeom>
          </p:spPr>
          <p:txBody>
            <a:bodyPr lIns="0" tIns="0" rIns="0" bIns="0" rtlCol="0" anchor="t">
              <a:spAutoFit/>
            </a:bodyPr>
            <a:lstStyle/>
            <a:p>
              <a:pPr algn="ctr">
                <a:lnSpc>
                  <a:spcPts val="2345"/>
                </a:lnSpc>
              </a:pPr>
              <a:r>
                <a:rPr lang="en-US" sz="1675">
                  <a:solidFill>
                    <a:srgbClr val="2B2B2B"/>
                  </a:solidFill>
                  <a:latin typeface="Agrandir Bold"/>
                </a:rPr>
                <a:t>3</a:t>
              </a:r>
            </a:p>
          </p:txBody>
        </p:sp>
      </p:grpSp>
      <p:grpSp>
        <p:nvGrpSpPr>
          <p:cNvPr id="15" name="Group 15"/>
          <p:cNvGrpSpPr/>
          <p:nvPr/>
        </p:nvGrpSpPr>
        <p:grpSpPr>
          <a:xfrm>
            <a:off x="7544792" y="4623594"/>
            <a:ext cx="8266478" cy="1039350"/>
            <a:chOff x="0" y="0"/>
            <a:chExt cx="11021971" cy="1385799"/>
          </a:xfrm>
        </p:grpSpPr>
        <p:sp>
          <p:nvSpPr>
            <p:cNvPr id="16" name="TextBox 16"/>
            <p:cNvSpPr txBox="1"/>
            <p:nvPr/>
          </p:nvSpPr>
          <p:spPr>
            <a:xfrm>
              <a:off x="1955946" y="154739"/>
              <a:ext cx="9066025" cy="895347"/>
            </a:xfrm>
            <a:prstGeom prst="rect">
              <a:avLst/>
            </a:prstGeom>
          </p:spPr>
          <p:txBody>
            <a:bodyPr lIns="0" tIns="0" rIns="0" bIns="0" rtlCol="0" anchor="t">
              <a:spAutoFit/>
            </a:bodyPr>
            <a:lstStyle/>
            <a:p>
              <a:pPr algn="l">
                <a:lnSpc>
                  <a:spcPts val="5026"/>
                </a:lnSpc>
              </a:pPr>
              <a:r>
                <a:rPr lang="en-US" sz="3590">
                  <a:solidFill>
                    <a:srgbClr val="2B2B2B"/>
                  </a:solidFill>
                  <a:latin typeface="Agrandir"/>
                </a:rPr>
                <a:t>Normalize operand</a:t>
              </a:r>
            </a:p>
          </p:txBody>
        </p:sp>
        <p:sp>
          <p:nvSpPr>
            <p:cNvPr id="17" name="Freeform 17"/>
            <p:cNvSpPr/>
            <p:nvPr/>
          </p:nvSpPr>
          <p:spPr>
            <a:xfrm>
              <a:off x="0" y="0"/>
              <a:ext cx="1345485" cy="1385799"/>
            </a:xfrm>
            <a:custGeom>
              <a:avLst/>
              <a:gdLst/>
              <a:ahLst/>
              <a:cxnLst/>
              <a:rect l="l" t="t" r="r" b="b"/>
              <a:pathLst>
                <a:path w="1345485" h="1385799">
                  <a:moveTo>
                    <a:pt x="0" y="0"/>
                  </a:moveTo>
                  <a:lnTo>
                    <a:pt x="1345485" y="0"/>
                  </a:lnTo>
                  <a:lnTo>
                    <a:pt x="1345485" y="1385799"/>
                  </a:lnTo>
                  <a:lnTo>
                    <a:pt x="0" y="13857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8" name="TextBox 18"/>
            <p:cNvSpPr txBox="1"/>
            <p:nvPr/>
          </p:nvSpPr>
          <p:spPr>
            <a:xfrm>
              <a:off x="420442" y="447480"/>
              <a:ext cx="504601" cy="414639"/>
            </a:xfrm>
            <a:prstGeom prst="rect">
              <a:avLst/>
            </a:prstGeom>
          </p:spPr>
          <p:txBody>
            <a:bodyPr lIns="0" tIns="0" rIns="0" bIns="0" rtlCol="0" anchor="t">
              <a:spAutoFit/>
            </a:bodyPr>
            <a:lstStyle/>
            <a:p>
              <a:pPr algn="ctr">
                <a:lnSpc>
                  <a:spcPts val="2345"/>
                </a:lnSpc>
              </a:pPr>
              <a:r>
                <a:rPr lang="en-US" sz="1675">
                  <a:solidFill>
                    <a:srgbClr val="2B2B2B"/>
                  </a:solidFill>
                  <a:latin typeface="Agrandir Bold"/>
                </a:rPr>
                <a:t>4</a:t>
              </a:r>
            </a:p>
          </p:txBody>
        </p:sp>
      </p:grpSp>
      <p:grpSp>
        <p:nvGrpSpPr>
          <p:cNvPr id="19" name="Group 19"/>
          <p:cNvGrpSpPr/>
          <p:nvPr/>
        </p:nvGrpSpPr>
        <p:grpSpPr>
          <a:xfrm>
            <a:off x="7544792" y="5937159"/>
            <a:ext cx="8266478" cy="1039350"/>
            <a:chOff x="0" y="0"/>
            <a:chExt cx="11021971" cy="1385799"/>
          </a:xfrm>
        </p:grpSpPr>
        <p:sp>
          <p:nvSpPr>
            <p:cNvPr id="20" name="TextBox 20"/>
            <p:cNvSpPr txBox="1"/>
            <p:nvPr/>
          </p:nvSpPr>
          <p:spPr>
            <a:xfrm>
              <a:off x="1955946" y="154739"/>
              <a:ext cx="9066025" cy="895347"/>
            </a:xfrm>
            <a:prstGeom prst="rect">
              <a:avLst/>
            </a:prstGeom>
          </p:spPr>
          <p:txBody>
            <a:bodyPr lIns="0" tIns="0" rIns="0" bIns="0" rtlCol="0" anchor="t">
              <a:spAutoFit/>
            </a:bodyPr>
            <a:lstStyle/>
            <a:p>
              <a:pPr algn="l">
                <a:lnSpc>
                  <a:spcPts val="5026"/>
                </a:lnSpc>
              </a:pPr>
              <a:r>
                <a:rPr lang="en-US" sz="3590">
                  <a:solidFill>
                    <a:srgbClr val="2B2B2B"/>
                  </a:solidFill>
                  <a:latin typeface="Agrandir"/>
                </a:rPr>
                <a:t>Built dataset</a:t>
              </a:r>
            </a:p>
          </p:txBody>
        </p:sp>
        <p:sp>
          <p:nvSpPr>
            <p:cNvPr id="21" name="Freeform 21"/>
            <p:cNvSpPr/>
            <p:nvPr/>
          </p:nvSpPr>
          <p:spPr>
            <a:xfrm>
              <a:off x="0" y="0"/>
              <a:ext cx="1345485" cy="1385799"/>
            </a:xfrm>
            <a:custGeom>
              <a:avLst/>
              <a:gdLst/>
              <a:ahLst/>
              <a:cxnLst/>
              <a:rect l="l" t="t" r="r" b="b"/>
              <a:pathLst>
                <a:path w="1345485" h="1385799">
                  <a:moveTo>
                    <a:pt x="0" y="0"/>
                  </a:moveTo>
                  <a:lnTo>
                    <a:pt x="1345485" y="0"/>
                  </a:lnTo>
                  <a:lnTo>
                    <a:pt x="1345485" y="1385799"/>
                  </a:lnTo>
                  <a:lnTo>
                    <a:pt x="0" y="13857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2" name="TextBox 22"/>
            <p:cNvSpPr txBox="1"/>
            <p:nvPr/>
          </p:nvSpPr>
          <p:spPr>
            <a:xfrm>
              <a:off x="420442" y="448222"/>
              <a:ext cx="504601" cy="413156"/>
            </a:xfrm>
            <a:prstGeom prst="rect">
              <a:avLst/>
            </a:prstGeom>
          </p:spPr>
          <p:txBody>
            <a:bodyPr lIns="0" tIns="0" rIns="0" bIns="0" rtlCol="0" anchor="t">
              <a:spAutoFit/>
            </a:bodyPr>
            <a:lstStyle/>
            <a:p>
              <a:pPr algn="ctr">
                <a:lnSpc>
                  <a:spcPts val="2345"/>
                </a:lnSpc>
              </a:pPr>
              <a:r>
                <a:rPr lang="en-US" sz="1675">
                  <a:solidFill>
                    <a:srgbClr val="2B2B2B"/>
                  </a:solidFill>
                  <a:latin typeface="Agrandir Bold"/>
                </a:rPr>
                <a:t>5</a:t>
              </a:r>
            </a:p>
          </p:txBody>
        </p:sp>
      </p:grpSp>
      <p:grpSp>
        <p:nvGrpSpPr>
          <p:cNvPr id="23" name="Group 23"/>
          <p:cNvGrpSpPr/>
          <p:nvPr/>
        </p:nvGrpSpPr>
        <p:grpSpPr>
          <a:xfrm>
            <a:off x="7544792" y="7195583"/>
            <a:ext cx="8266478" cy="1039350"/>
            <a:chOff x="0" y="0"/>
            <a:chExt cx="11021971" cy="1385799"/>
          </a:xfrm>
        </p:grpSpPr>
        <p:sp>
          <p:nvSpPr>
            <p:cNvPr id="24" name="TextBox 24"/>
            <p:cNvSpPr txBox="1"/>
            <p:nvPr/>
          </p:nvSpPr>
          <p:spPr>
            <a:xfrm>
              <a:off x="1955946" y="154739"/>
              <a:ext cx="9066025" cy="895347"/>
            </a:xfrm>
            <a:prstGeom prst="rect">
              <a:avLst/>
            </a:prstGeom>
          </p:spPr>
          <p:txBody>
            <a:bodyPr lIns="0" tIns="0" rIns="0" bIns="0" rtlCol="0" anchor="t">
              <a:spAutoFit/>
            </a:bodyPr>
            <a:lstStyle/>
            <a:p>
              <a:pPr algn="l">
                <a:lnSpc>
                  <a:spcPts val="5026"/>
                </a:lnSpc>
              </a:pPr>
              <a:r>
                <a:rPr lang="en-US" sz="3590">
                  <a:solidFill>
                    <a:srgbClr val="2B2B2B"/>
                  </a:solidFill>
                  <a:latin typeface="Agrandir"/>
                </a:rPr>
                <a:t>Word2Vec</a:t>
              </a:r>
            </a:p>
          </p:txBody>
        </p:sp>
        <p:sp>
          <p:nvSpPr>
            <p:cNvPr id="25" name="Freeform 25"/>
            <p:cNvSpPr/>
            <p:nvPr/>
          </p:nvSpPr>
          <p:spPr>
            <a:xfrm>
              <a:off x="0" y="0"/>
              <a:ext cx="1345485" cy="1385799"/>
            </a:xfrm>
            <a:custGeom>
              <a:avLst/>
              <a:gdLst/>
              <a:ahLst/>
              <a:cxnLst/>
              <a:rect l="l" t="t" r="r" b="b"/>
              <a:pathLst>
                <a:path w="1345485" h="1385799">
                  <a:moveTo>
                    <a:pt x="0" y="0"/>
                  </a:moveTo>
                  <a:lnTo>
                    <a:pt x="1345485" y="0"/>
                  </a:lnTo>
                  <a:lnTo>
                    <a:pt x="1345485" y="1385799"/>
                  </a:lnTo>
                  <a:lnTo>
                    <a:pt x="0" y="13857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6" name="TextBox 26"/>
            <p:cNvSpPr txBox="1"/>
            <p:nvPr/>
          </p:nvSpPr>
          <p:spPr>
            <a:xfrm>
              <a:off x="420442" y="448222"/>
              <a:ext cx="504601" cy="413156"/>
            </a:xfrm>
            <a:prstGeom prst="rect">
              <a:avLst/>
            </a:prstGeom>
          </p:spPr>
          <p:txBody>
            <a:bodyPr lIns="0" tIns="0" rIns="0" bIns="0" rtlCol="0" anchor="t">
              <a:spAutoFit/>
            </a:bodyPr>
            <a:lstStyle/>
            <a:p>
              <a:pPr algn="ctr">
                <a:lnSpc>
                  <a:spcPts val="2345"/>
                </a:lnSpc>
              </a:pPr>
              <a:r>
                <a:rPr lang="en-US" sz="1675">
                  <a:solidFill>
                    <a:srgbClr val="2B2B2B"/>
                  </a:solidFill>
                  <a:latin typeface="Agrandir Bold"/>
                </a:rPr>
                <a:t>6</a:t>
              </a:r>
            </a:p>
          </p:txBody>
        </p:sp>
      </p:grpSp>
      <p:grpSp>
        <p:nvGrpSpPr>
          <p:cNvPr id="27" name="Group 27"/>
          <p:cNvGrpSpPr/>
          <p:nvPr/>
        </p:nvGrpSpPr>
        <p:grpSpPr>
          <a:xfrm>
            <a:off x="7544792" y="8511158"/>
            <a:ext cx="8266478" cy="1039350"/>
            <a:chOff x="0" y="0"/>
            <a:chExt cx="11021971" cy="1385799"/>
          </a:xfrm>
        </p:grpSpPr>
        <p:sp>
          <p:nvSpPr>
            <p:cNvPr id="28" name="TextBox 28"/>
            <p:cNvSpPr txBox="1"/>
            <p:nvPr/>
          </p:nvSpPr>
          <p:spPr>
            <a:xfrm>
              <a:off x="1955946" y="154739"/>
              <a:ext cx="9066025" cy="895347"/>
            </a:xfrm>
            <a:prstGeom prst="rect">
              <a:avLst/>
            </a:prstGeom>
          </p:spPr>
          <p:txBody>
            <a:bodyPr lIns="0" tIns="0" rIns="0" bIns="0" rtlCol="0" anchor="t">
              <a:spAutoFit/>
            </a:bodyPr>
            <a:lstStyle/>
            <a:p>
              <a:pPr algn="l">
                <a:lnSpc>
                  <a:spcPts val="5026"/>
                </a:lnSpc>
              </a:pPr>
              <a:r>
                <a:rPr lang="en-US" sz="3590">
                  <a:solidFill>
                    <a:srgbClr val="2B2B2B"/>
                  </a:solidFill>
                  <a:latin typeface="Agrandir"/>
                </a:rPr>
                <a:t>Khó khăn</a:t>
              </a:r>
            </a:p>
          </p:txBody>
        </p:sp>
        <p:sp>
          <p:nvSpPr>
            <p:cNvPr id="29" name="Freeform 29"/>
            <p:cNvSpPr/>
            <p:nvPr/>
          </p:nvSpPr>
          <p:spPr>
            <a:xfrm>
              <a:off x="0" y="0"/>
              <a:ext cx="1345485" cy="1385799"/>
            </a:xfrm>
            <a:custGeom>
              <a:avLst/>
              <a:gdLst/>
              <a:ahLst/>
              <a:cxnLst/>
              <a:rect l="l" t="t" r="r" b="b"/>
              <a:pathLst>
                <a:path w="1345485" h="1385799">
                  <a:moveTo>
                    <a:pt x="0" y="0"/>
                  </a:moveTo>
                  <a:lnTo>
                    <a:pt x="1345485" y="0"/>
                  </a:lnTo>
                  <a:lnTo>
                    <a:pt x="1345485" y="1385799"/>
                  </a:lnTo>
                  <a:lnTo>
                    <a:pt x="0" y="13857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0" name="TextBox 30"/>
            <p:cNvSpPr txBox="1"/>
            <p:nvPr/>
          </p:nvSpPr>
          <p:spPr>
            <a:xfrm>
              <a:off x="420442" y="448222"/>
              <a:ext cx="504601" cy="413156"/>
            </a:xfrm>
            <a:prstGeom prst="rect">
              <a:avLst/>
            </a:prstGeom>
          </p:spPr>
          <p:txBody>
            <a:bodyPr lIns="0" tIns="0" rIns="0" bIns="0" rtlCol="0" anchor="t">
              <a:spAutoFit/>
            </a:bodyPr>
            <a:lstStyle/>
            <a:p>
              <a:pPr algn="ctr">
                <a:lnSpc>
                  <a:spcPts val="2345"/>
                </a:lnSpc>
              </a:pPr>
              <a:r>
                <a:rPr lang="en-US" sz="1675">
                  <a:solidFill>
                    <a:srgbClr val="2B2B2B"/>
                  </a:solidFill>
                  <a:latin typeface="Agrandir Bold"/>
                </a:rPr>
                <a:t>7</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25000"/>
          </a:blip>
          <a:srcRect/>
          <a:stretch>
            <a:fillRect/>
          </a:stretch>
        </p:blipFill>
        <p:spPr>
          <a:xfrm rot="3203220">
            <a:off x="10055853" y="-265970"/>
            <a:ext cx="11814494" cy="12461864"/>
          </a:xfrm>
          <a:prstGeom prst="rect">
            <a:avLst/>
          </a:prstGeom>
        </p:spPr>
      </p:pic>
      <p:pic>
        <p:nvPicPr>
          <p:cNvPr id="3" name="Picture 3"/>
          <p:cNvPicPr>
            <a:picLocks noChangeAspect="1"/>
          </p:cNvPicPr>
          <p:nvPr/>
        </p:nvPicPr>
        <p:blipFill>
          <a:blip r:embed="rId4">
            <a:alphaModFix amt="25000"/>
          </a:blip>
          <a:srcRect/>
          <a:stretch>
            <a:fillRect/>
          </a:stretch>
        </p:blipFill>
        <p:spPr>
          <a:xfrm rot="-5741405">
            <a:off x="8316155" y="8504485"/>
            <a:ext cx="4865516" cy="6168780"/>
          </a:xfrm>
          <a:prstGeom prst="rect">
            <a:avLst/>
          </a:prstGeom>
        </p:spPr>
      </p:pic>
      <p:sp>
        <p:nvSpPr>
          <p:cNvPr id="4" name="TextBox 4"/>
          <p:cNvSpPr txBox="1"/>
          <p:nvPr/>
        </p:nvSpPr>
        <p:spPr>
          <a:xfrm>
            <a:off x="266700" y="142875"/>
            <a:ext cx="7729865" cy="1247775"/>
          </a:xfrm>
          <a:prstGeom prst="rect">
            <a:avLst/>
          </a:prstGeom>
        </p:spPr>
        <p:txBody>
          <a:bodyPr lIns="0" tIns="0" rIns="0" bIns="0" rtlCol="0" anchor="t">
            <a:spAutoFit/>
          </a:bodyPr>
          <a:lstStyle/>
          <a:p>
            <a:pPr marL="0" lvl="0" indent="0" algn="l">
              <a:lnSpc>
                <a:spcPts val="8399"/>
              </a:lnSpc>
              <a:spcBef>
                <a:spcPct val="0"/>
              </a:spcBef>
            </a:pPr>
            <a:r>
              <a:rPr lang="en-US" sz="6999">
                <a:solidFill>
                  <a:srgbClr val="2B2B2B"/>
                </a:solidFill>
                <a:latin typeface="Agrandir"/>
              </a:rPr>
              <a:t>Ngữ cảnh</a:t>
            </a:r>
          </a:p>
        </p:txBody>
      </p:sp>
      <p:sp>
        <p:nvSpPr>
          <p:cNvPr id="5" name="TextBox 5"/>
          <p:cNvSpPr txBox="1"/>
          <p:nvPr/>
        </p:nvSpPr>
        <p:spPr>
          <a:xfrm>
            <a:off x="716338" y="2195616"/>
            <a:ext cx="13444360" cy="1314450"/>
          </a:xfrm>
          <a:prstGeom prst="rect">
            <a:avLst/>
          </a:prstGeom>
        </p:spPr>
        <p:txBody>
          <a:bodyPr lIns="0" tIns="0" rIns="0" bIns="0" rtlCol="0" anchor="t">
            <a:spAutoFit/>
          </a:bodyPr>
          <a:lstStyle/>
          <a:p>
            <a:pPr marL="0" lvl="0" indent="0">
              <a:lnSpc>
                <a:spcPts val="4799"/>
              </a:lnSpc>
              <a:spcBef>
                <a:spcPct val="0"/>
              </a:spcBef>
            </a:pPr>
            <a:r>
              <a:rPr lang="en-US" sz="3999">
                <a:solidFill>
                  <a:srgbClr val="2B2B2B"/>
                </a:solidFill>
                <a:latin typeface="Agrandir"/>
              </a:rPr>
              <a:t>Ngày càng nhiều softwares, nhu cầu bảo mật được đặt lên hàng đầu</a:t>
            </a:r>
          </a:p>
        </p:txBody>
      </p:sp>
      <p:sp>
        <p:nvSpPr>
          <p:cNvPr id="6" name="TextBox 6"/>
          <p:cNvSpPr txBox="1"/>
          <p:nvPr/>
        </p:nvSpPr>
        <p:spPr>
          <a:xfrm>
            <a:off x="716338" y="4338741"/>
            <a:ext cx="13444360" cy="1914525"/>
          </a:xfrm>
          <a:prstGeom prst="rect">
            <a:avLst/>
          </a:prstGeom>
        </p:spPr>
        <p:txBody>
          <a:bodyPr lIns="0" tIns="0" rIns="0" bIns="0" rtlCol="0" anchor="t">
            <a:spAutoFit/>
          </a:bodyPr>
          <a:lstStyle/>
          <a:p>
            <a:pPr marL="0" lvl="0" indent="0">
              <a:lnSpc>
                <a:spcPts val="4799"/>
              </a:lnSpc>
              <a:spcBef>
                <a:spcPct val="0"/>
              </a:spcBef>
            </a:pPr>
            <a:r>
              <a:rPr lang="en-US" sz="3999">
                <a:solidFill>
                  <a:srgbClr val="2B2B2B"/>
                </a:solidFill>
                <a:latin typeface="Agrandir"/>
              </a:rPr>
              <a:t>Lập trình viên có thể cố tình thêm các đoạn code độc hại, hoặc vô ý code có bugs cũng đều gây ra các vấn đề nghiêm trọng</a:t>
            </a:r>
          </a:p>
        </p:txBody>
      </p:sp>
      <p:sp>
        <p:nvSpPr>
          <p:cNvPr id="7" name="TextBox 7"/>
          <p:cNvSpPr txBox="1"/>
          <p:nvPr/>
        </p:nvSpPr>
        <p:spPr>
          <a:xfrm>
            <a:off x="716338" y="7081941"/>
            <a:ext cx="13444360" cy="1314450"/>
          </a:xfrm>
          <a:prstGeom prst="rect">
            <a:avLst/>
          </a:prstGeom>
        </p:spPr>
        <p:txBody>
          <a:bodyPr lIns="0" tIns="0" rIns="0" bIns="0" rtlCol="0" anchor="t">
            <a:spAutoFit/>
          </a:bodyPr>
          <a:lstStyle/>
          <a:p>
            <a:pPr marL="0" lvl="0" indent="0">
              <a:lnSpc>
                <a:spcPts val="4799"/>
              </a:lnSpc>
              <a:spcBef>
                <a:spcPct val="0"/>
              </a:spcBef>
            </a:pPr>
            <a:r>
              <a:rPr lang="en-US" sz="3999">
                <a:solidFill>
                  <a:srgbClr val="2B2B2B"/>
                </a:solidFill>
                <a:latin typeface="Agrandir"/>
              </a:rPr>
              <a:t>Việc dùng các thư viện open source trong các dự án là con dao hai lưỡi</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TextBox 2"/>
          <p:cNvSpPr txBox="1"/>
          <p:nvPr/>
        </p:nvSpPr>
        <p:spPr>
          <a:xfrm>
            <a:off x="0" y="142875"/>
            <a:ext cx="12150248" cy="1247775"/>
          </a:xfrm>
          <a:prstGeom prst="rect">
            <a:avLst/>
          </a:prstGeom>
        </p:spPr>
        <p:txBody>
          <a:bodyPr lIns="0" tIns="0" rIns="0" bIns="0" rtlCol="0" anchor="t">
            <a:spAutoFit/>
          </a:bodyPr>
          <a:lstStyle/>
          <a:p>
            <a:pPr marL="0" lvl="0" indent="0" algn="ctr">
              <a:lnSpc>
                <a:spcPts val="8399"/>
              </a:lnSpc>
              <a:spcBef>
                <a:spcPct val="0"/>
              </a:spcBef>
            </a:pPr>
            <a:r>
              <a:rPr lang="en-US" sz="6999">
                <a:solidFill>
                  <a:srgbClr val="2B2B2B"/>
                </a:solidFill>
                <a:latin typeface="Agrandir"/>
              </a:rPr>
              <a:t>Phương pháp paper đề xuất</a:t>
            </a:r>
          </a:p>
        </p:txBody>
      </p:sp>
      <p:pic>
        <p:nvPicPr>
          <p:cNvPr id="3" name="Picture 3"/>
          <p:cNvPicPr>
            <a:picLocks noChangeAspect="1"/>
          </p:cNvPicPr>
          <p:nvPr/>
        </p:nvPicPr>
        <p:blipFill>
          <a:blip r:embed="rId3">
            <a:alphaModFix amt="25000"/>
          </a:blip>
          <a:srcRect/>
          <a:stretch>
            <a:fillRect/>
          </a:stretch>
        </p:blipFill>
        <p:spPr>
          <a:xfrm>
            <a:off x="-4810715" y="2950641"/>
            <a:ext cx="9621431" cy="9789932"/>
          </a:xfrm>
          <a:prstGeom prst="rect">
            <a:avLst/>
          </a:prstGeom>
        </p:spPr>
      </p:pic>
      <p:pic>
        <p:nvPicPr>
          <p:cNvPr id="4" name="Picture 4"/>
          <p:cNvPicPr>
            <a:picLocks noChangeAspect="1"/>
          </p:cNvPicPr>
          <p:nvPr/>
        </p:nvPicPr>
        <p:blipFill>
          <a:blip r:embed="rId4">
            <a:alphaModFix amt="50000"/>
          </a:blip>
          <a:srcRect/>
          <a:stretch>
            <a:fillRect/>
          </a:stretch>
        </p:blipFill>
        <p:spPr>
          <a:xfrm rot="9720163">
            <a:off x="12600387" y="-3298660"/>
            <a:ext cx="8670039" cy="8654721"/>
          </a:xfrm>
          <a:prstGeom prst="rect">
            <a:avLst/>
          </a:prstGeom>
        </p:spPr>
      </p:pic>
      <p:sp>
        <p:nvSpPr>
          <p:cNvPr id="5" name="TextBox 5"/>
          <p:cNvSpPr txBox="1"/>
          <p:nvPr/>
        </p:nvSpPr>
        <p:spPr>
          <a:xfrm>
            <a:off x="1028700" y="2057400"/>
            <a:ext cx="13444360" cy="1314450"/>
          </a:xfrm>
          <a:prstGeom prst="rect">
            <a:avLst/>
          </a:prstGeom>
        </p:spPr>
        <p:txBody>
          <a:bodyPr lIns="0" tIns="0" rIns="0" bIns="0" rtlCol="0" anchor="t">
            <a:spAutoFit/>
          </a:bodyPr>
          <a:lstStyle/>
          <a:p>
            <a:pPr>
              <a:lnSpc>
                <a:spcPts val="4799"/>
              </a:lnSpc>
            </a:pPr>
            <a:r>
              <a:rPr lang="en-US" sz="3999">
                <a:solidFill>
                  <a:srgbClr val="2B2B2B"/>
                </a:solidFill>
                <a:latin typeface="Agrandir"/>
              </a:rPr>
              <a:t>Phương pháp phát hiện sự giống nhau của 2 binary files,</a:t>
            </a:r>
          </a:p>
          <a:p>
            <a:pPr marL="0" lvl="0" indent="0">
              <a:lnSpc>
                <a:spcPts val="4799"/>
              </a:lnSpc>
              <a:spcBef>
                <a:spcPct val="0"/>
              </a:spcBef>
            </a:pPr>
            <a:r>
              <a:rPr lang="en-US" sz="3999">
                <a:solidFill>
                  <a:srgbClr val="2B2B2B"/>
                </a:solidFill>
                <a:latin typeface="Agrandir"/>
              </a:rPr>
              <a:t>được gọi là Bindeep</a:t>
            </a:r>
          </a:p>
        </p:txBody>
      </p:sp>
      <p:sp>
        <p:nvSpPr>
          <p:cNvPr id="6" name="TextBox 6"/>
          <p:cNvSpPr txBox="1"/>
          <p:nvPr/>
        </p:nvSpPr>
        <p:spPr>
          <a:xfrm>
            <a:off x="1028700" y="4429125"/>
            <a:ext cx="13444360" cy="1314450"/>
          </a:xfrm>
          <a:prstGeom prst="rect">
            <a:avLst/>
          </a:prstGeom>
        </p:spPr>
        <p:txBody>
          <a:bodyPr lIns="0" tIns="0" rIns="0" bIns="0" rtlCol="0" anchor="t">
            <a:spAutoFit/>
          </a:bodyPr>
          <a:lstStyle/>
          <a:p>
            <a:pPr marL="0" lvl="0" indent="0">
              <a:lnSpc>
                <a:spcPts val="4799"/>
              </a:lnSpc>
              <a:spcBef>
                <a:spcPct val="0"/>
              </a:spcBef>
            </a:pPr>
            <a:r>
              <a:rPr lang="en-US" sz="3999">
                <a:solidFill>
                  <a:srgbClr val="2B2B2B"/>
                </a:solidFill>
                <a:latin typeface="Agrandir"/>
              </a:rPr>
              <a:t>Không cần trích xuất các features, không cần biết source code</a:t>
            </a:r>
          </a:p>
        </p:txBody>
      </p:sp>
      <p:sp>
        <p:nvSpPr>
          <p:cNvPr id="7" name="TextBox 7"/>
          <p:cNvSpPr txBox="1"/>
          <p:nvPr/>
        </p:nvSpPr>
        <p:spPr>
          <a:xfrm>
            <a:off x="1028700" y="6572250"/>
            <a:ext cx="13444360" cy="1914525"/>
          </a:xfrm>
          <a:prstGeom prst="rect">
            <a:avLst/>
          </a:prstGeom>
        </p:spPr>
        <p:txBody>
          <a:bodyPr lIns="0" tIns="0" rIns="0" bIns="0" rtlCol="0" anchor="t">
            <a:spAutoFit/>
          </a:bodyPr>
          <a:lstStyle/>
          <a:p>
            <a:pPr marL="0" lvl="0" indent="0">
              <a:lnSpc>
                <a:spcPts val="4799"/>
              </a:lnSpc>
              <a:spcBef>
                <a:spcPct val="0"/>
              </a:spcBef>
            </a:pPr>
            <a:r>
              <a:rPr lang="en-US" sz="3999">
                <a:solidFill>
                  <a:srgbClr val="2B2B2B"/>
                </a:solidFill>
                <a:latin typeface="Agrandir"/>
              </a:rPr>
              <a:t>Dùng deeplearning, có thể làm việc với binary file trên nhiều versions như là compilers, optimization levels, CPU architect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25000"/>
          </a:blip>
          <a:srcRect/>
          <a:stretch>
            <a:fillRect/>
          </a:stretch>
        </p:blipFill>
        <p:spPr>
          <a:xfrm rot="9260923">
            <a:off x="11961416" y="-5541096"/>
            <a:ext cx="17005599" cy="18983681"/>
          </a:xfrm>
          <a:prstGeom prst="rect">
            <a:avLst/>
          </a:prstGeom>
        </p:spPr>
      </p:pic>
      <p:grpSp>
        <p:nvGrpSpPr>
          <p:cNvPr id="3" name="Group 3"/>
          <p:cNvGrpSpPr/>
          <p:nvPr/>
        </p:nvGrpSpPr>
        <p:grpSpPr>
          <a:xfrm>
            <a:off x="328761" y="2057083"/>
            <a:ext cx="2492499" cy="1406751"/>
            <a:chOff x="0" y="0"/>
            <a:chExt cx="656461" cy="370502"/>
          </a:xfrm>
        </p:grpSpPr>
        <p:sp>
          <p:nvSpPr>
            <p:cNvPr id="4" name="Freeform 4"/>
            <p:cNvSpPr/>
            <p:nvPr/>
          </p:nvSpPr>
          <p:spPr>
            <a:xfrm>
              <a:off x="0" y="0"/>
              <a:ext cx="656461" cy="370502"/>
            </a:xfrm>
            <a:custGeom>
              <a:avLst/>
              <a:gdLst/>
              <a:ahLst/>
              <a:cxnLst/>
              <a:rect l="l" t="t" r="r" b="b"/>
              <a:pathLst>
                <a:path w="656461" h="370502">
                  <a:moveTo>
                    <a:pt x="158410" y="0"/>
                  </a:moveTo>
                  <a:lnTo>
                    <a:pt x="498050" y="0"/>
                  </a:lnTo>
                  <a:cubicBezTo>
                    <a:pt x="540063" y="0"/>
                    <a:pt x="580356" y="16690"/>
                    <a:pt x="610063" y="46397"/>
                  </a:cubicBezTo>
                  <a:cubicBezTo>
                    <a:pt x="639771" y="76105"/>
                    <a:pt x="656461" y="116397"/>
                    <a:pt x="656461" y="158410"/>
                  </a:cubicBezTo>
                  <a:lnTo>
                    <a:pt x="656461" y="212092"/>
                  </a:lnTo>
                  <a:cubicBezTo>
                    <a:pt x="656461" y="254105"/>
                    <a:pt x="639771" y="294397"/>
                    <a:pt x="610063" y="324105"/>
                  </a:cubicBezTo>
                  <a:cubicBezTo>
                    <a:pt x="580356" y="353813"/>
                    <a:pt x="540063" y="370502"/>
                    <a:pt x="498050" y="370502"/>
                  </a:cubicBezTo>
                  <a:lnTo>
                    <a:pt x="158410" y="370502"/>
                  </a:lnTo>
                  <a:cubicBezTo>
                    <a:pt x="116397" y="370502"/>
                    <a:pt x="76105" y="353813"/>
                    <a:pt x="46397" y="324105"/>
                  </a:cubicBezTo>
                  <a:cubicBezTo>
                    <a:pt x="16690" y="294397"/>
                    <a:pt x="0" y="254105"/>
                    <a:pt x="0" y="212092"/>
                  </a:cubicBezTo>
                  <a:lnTo>
                    <a:pt x="0" y="158410"/>
                  </a:lnTo>
                  <a:cubicBezTo>
                    <a:pt x="0" y="116397"/>
                    <a:pt x="16690" y="76105"/>
                    <a:pt x="46397" y="46397"/>
                  </a:cubicBezTo>
                  <a:cubicBezTo>
                    <a:pt x="76105" y="16690"/>
                    <a:pt x="116397" y="0"/>
                    <a:pt x="158410" y="0"/>
                  </a:cubicBezTo>
                  <a:close/>
                </a:path>
              </a:pathLst>
            </a:custGeom>
            <a:solidFill>
              <a:srgbClr val="FFF1BA"/>
            </a:solidFill>
            <a:ln w="38100" cap="rnd">
              <a:solidFill>
                <a:srgbClr val="000000"/>
              </a:solidFill>
              <a:prstDash val="solid"/>
              <a:round/>
            </a:ln>
          </p:spPr>
          <p:txBody>
            <a:bodyPr/>
            <a:lstStyle/>
            <a:p>
              <a:endParaRPr lang="en-US"/>
            </a:p>
          </p:txBody>
        </p:sp>
        <p:sp>
          <p:nvSpPr>
            <p:cNvPr id="5" name="TextBox 5"/>
            <p:cNvSpPr txBox="1"/>
            <p:nvPr/>
          </p:nvSpPr>
          <p:spPr>
            <a:xfrm>
              <a:off x="0" y="-104775"/>
              <a:ext cx="656461" cy="475277"/>
            </a:xfrm>
            <a:prstGeom prst="rect">
              <a:avLst/>
            </a:prstGeom>
          </p:spPr>
          <p:txBody>
            <a:bodyPr lIns="50800" tIns="50800" rIns="50800" bIns="50800" rtlCol="0" anchor="ctr"/>
            <a:lstStyle/>
            <a:p>
              <a:pPr algn="ctr">
                <a:lnSpc>
                  <a:spcPts val="3080"/>
                </a:lnSpc>
              </a:pPr>
              <a:endParaRPr/>
            </a:p>
          </p:txBody>
        </p:sp>
      </p:grpSp>
      <p:grpSp>
        <p:nvGrpSpPr>
          <p:cNvPr id="6" name="Group 6"/>
          <p:cNvGrpSpPr/>
          <p:nvPr/>
        </p:nvGrpSpPr>
        <p:grpSpPr>
          <a:xfrm>
            <a:off x="762484" y="2457137"/>
            <a:ext cx="1625054" cy="606597"/>
            <a:chOff x="0" y="0"/>
            <a:chExt cx="427998" cy="159762"/>
          </a:xfrm>
        </p:grpSpPr>
        <p:sp>
          <p:nvSpPr>
            <p:cNvPr id="7" name="Freeform 7"/>
            <p:cNvSpPr/>
            <p:nvPr/>
          </p:nvSpPr>
          <p:spPr>
            <a:xfrm>
              <a:off x="0" y="0"/>
              <a:ext cx="427998" cy="159762"/>
            </a:xfrm>
            <a:custGeom>
              <a:avLst/>
              <a:gdLst/>
              <a:ahLst/>
              <a:cxnLst/>
              <a:rect l="l" t="t" r="r" b="b"/>
              <a:pathLst>
                <a:path w="427998" h="159762">
                  <a:moveTo>
                    <a:pt x="0" y="0"/>
                  </a:moveTo>
                  <a:lnTo>
                    <a:pt x="427998" y="0"/>
                  </a:lnTo>
                  <a:lnTo>
                    <a:pt x="427998" y="159762"/>
                  </a:lnTo>
                  <a:lnTo>
                    <a:pt x="0" y="159762"/>
                  </a:lnTo>
                  <a:close/>
                </a:path>
              </a:pathLst>
            </a:custGeom>
            <a:solidFill>
              <a:srgbClr val="FFFFFF"/>
            </a:solidFill>
          </p:spPr>
          <p:txBody>
            <a:bodyPr/>
            <a:lstStyle/>
            <a:p>
              <a:endParaRPr lang="en-US"/>
            </a:p>
          </p:txBody>
        </p:sp>
        <p:sp>
          <p:nvSpPr>
            <p:cNvPr id="8" name="TextBox 8"/>
            <p:cNvSpPr txBox="1"/>
            <p:nvPr/>
          </p:nvSpPr>
          <p:spPr>
            <a:xfrm>
              <a:off x="0" y="-104775"/>
              <a:ext cx="427998" cy="264537"/>
            </a:xfrm>
            <a:prstGeom prst="rect">
              <a:avLst/>
            </a:prstGeom>
          </p:spPr>
          <p:txBody>
            <a:bodyPr lIns="50800" tIns="50800" rIns="50800" bIns="50800" rtlCol="0" anchor="ctr"/>
            <a:lstStyle/>
            <a:p>
              <a:pPr algn="ctr">
                <a:lnSpc>
                  <a:spcPts val="3080"/>
                </a:lnSpc>
              </a:pPr>
              <a:endParaRPr/>
            </a:p>
          </p:txBody>
        </p:sp>
      </p:grpSp>
      <p:grpSp>
        <p:nvGrpSpPr>
          <p:cNvPr id="9" name="Group 9"/>
          <p:cNvGrpSpPr/>
          <p:nvPr/>
        </p:nvGrpSpPr>
        <p:grpSpPr>
          <a:xfrm>
            <a:off x="321097" y="7894860"/>
            <a:ext cx="2492499" cy="1406751"/>
            <a:chOff x="0" y="0"/>
            <a:chExt cx="656461" cy="370502"/>
          </a:xfrm>
        </p:grpSpPr>
        <p:sp>
          <p:nvSpPr>
            <p:cNvPr id="10" name="Freeform 10"/>
            <p:cNvSpPr/>
            <p:nvPr/>
          </p:nvSpPr>
          <p:spPr>
            <a:xfrm>
              <a:off x="0" y="0"/>
              <a:ext cx="656461" cy="370502"/>
            </a:xfrm>
            <a:custGeom>
              <a:avLst/>
              <a:gdLst/>
              <a:ahLst/>
              <a:cxnLst/>
              <a:rect l="l" t="t" r="r" b="b"/>
              <a:pathLst>
                <a:path w="656461" h="370502">
                  <a:moveTo>
                    <a:pt x="158410" y="0"/>
                  </a:moveTo>
                  <a:lnTo>
                    <a:pt x="498050" y="0"/>
                  </a:lnTo>
                  <a:cubicBezTo>
                    <a:pt x="540063" y="0"/>
                    <a:pt x="580356" y="16690"/>
                    <a:pt x="610063" y="46397"/>
                  </a:cubicBezTo>
                  <a:cubicBezTo>
                    <a:pt x="639771" y="76105"/>
                    <a:pt x="656461" y="116397"/>
                    <a:pt x="656461" y="158410"/>
                  </a:cubicBezTo>
                  <a:lnTo>
                    <a:pt x="656461" y="212092"/>
                  </a:lnTo>
                  <a:cubicBezTo>
                    <a:pt x="656461" y="254105"/>
                    <a:pt x="639771" y="294397"/>
                    <a:pt x="610063" y="324105"/>
                  </a:cubicBezTo>
                  <a:cubicBezTo>
                    <a:pt x="580356" y="353813"/>
                    <a:pt x="540063" y="370502"/>
                    <a:pt x="498050" y="370502"/>
                  </a:cubicBezTo>
                  <a:lnTo>
                    <a:pt x="158410" y="370502"/>
                  </a:lnTo>
                  <a:cubicBezTo>
                    <a:pt x="116397" y="370502"/>
                    <a:pt x="76105" y="353813"/>
                    <a:pt x="46397" y="324105"/>
                  </a:cubicBezTo>
                  <a:cubicBezTo>
                    <a:pt x="16690" y="294397"/>
                    <a:pt x="0" y="254105"/>
                    <a:pt x="0" y="212092"/>
                  </a:cubicBezTo>
                  <a:lnTo>
                    <a:pt x="0" y="158410"/>
                  </a:lnTo>
                  <a:cubicBezTo>
                    <a:pt x="0" y="116397"/>
                    <a:pt x="16690" y="76105"/>
                    <a:pt x="46397" y="46397"/>
                  </a:cubicBezTo>
                  <a:cubicBezTo>
                    <a:pt x="76105" y="16690"/>
                    <a:pt x="116397" y="0"/>
                    <a:pt x="158410" y="0"/>
                  </a:cubicBezTo>
                  <a:close/>
                </a:path>
              </a:pathLst>
            </a:custGeom>
            <a:solidFill>
              <a:srgbClr val="FFF1BA"/>
            </a:solidFill>
            <a:ln w="38100" cap="rnd">
              <a:solidFill>
                <a:srgbClr val="000000"/>
              </a:solidFill>
              <a:prstDash val="solid"/>
              <a:round/>
            </a:ln>
          </p:spPr>
          <p:txBody>
            <a:bodyPr/>
            <a:lstStyle/>
            <a:p>
              <a:endParaRPr lang="en-US"/>
            </a:p>
          </p:txBody>
        </p:sp>
        <p:sp>
          <p:nvSpPr>
            <p:cNvPr id="11" name="TextBox 11"/>
            <p:cNvSpPr txBox="1"/>
            <p:nvPr/>
          </p:nvSpPr>
          <p:spPr>
            <a:xfrm>
              <a:off x="0" y="-104775"/>
              <a:ext cx="656461" cy="475277"/>
            </a:xfrm>
            <a:prstGeom prst="rect">
              <a:avLst/>
            </a:prstGeom>
          </p:spPr>
          <p:txBody>
            <a:bodyPr lIns="50800" tIns="50800" rIns="50800" bIns="50800" rtlCol="0" anchor="ctr"/>
            <a:lstStyle/>
            <a:p>
              <a:pPr algn="ctr">
                <a:lnSpc>
                  <a:spcPts val="3080"/>
                </a:lnSpc>
              </a:pPr>
              <a:endParaRPr/>
            </a:p>
          </p:txBody>
        </p:sp>
      </p:grpSp>
      <p:grpSp>
        <p:nvGrpSpPr>
          <p:cNvPr id="12" name="Group 12"/>
          <p:cNvGrpSpPr/>
          <p:nvPr/>
        </p:nvGrpSpPr>
        <p:grpSpPr>
          <a:xfrm>
            <a:off x="612800" y="8294960"/>
            <a:ext cx="1909093" cy="606643"/>
            <a:chOff x="0" y="0"/>
            <a:chExt cx="502806" cy="159774"/>
          </a:xfrm>
        </p:grpSpPr>
        <p:sp>
          <p:nvSpPr>
            <p:cNvPr id="13" name="Freeform 13"/>
            <p:cNvSpPr/>
            <p:nvPr/>
          </p:nvSpPr>
          <p:spPr>
            <a:xfrm>
              <a:off x="0" y="0"/>
              <a:ext cx="502806" cy="159774"/>
            </a:xfrm>
            <a:custGeom>
              <a:avLst/>
              <a:gdLst/>
              <a:ahLst/>
              <a:cxnLst/>
              <a:rect l="l" t="t" r="r" b="b"/>
              <a:pathLst>
                <a:path w="502806" h="159774">
                  <a:moveTo>
                    <a:pt x="0" y="0"/>
                  </a:moveTo>
                  <a:lnTo>
                    <a:pt x="502806" y="0"/>
                  </a:lnTo>
                  <a:lnTo>
                    <a:pt x="502806" y="159774"/>
                  </a:lnTo>
                  <a:lnTo>
                    <a:pt x="0" y="159774"/>
                  </a:lnTo>
                  <a:close/>
                </a:path>
              </a:pathLst>
            </a:custGeom>
            <a:solidFill>
              <a:srgbClr val="FFFFFF"/>
            </a:solidFill>
          </p:spPr>
          <p:txBody>
            <a:bodyPr/>
            <a:lstStyle/>
            <a:p>
              <a:endParaRPr lang="en-US"/>
            </a:p>
          </p:txBody>
        </p:sp>
        <p:sp>
          <p:nvSpPr>
            <p:cNvPr id="14" name="TextBox 14"/>
            <p:cNvSpPr txBox="1"/>
            <p:nvPr/>
          </p:nvSpPr>
          <p:spPr>
            <a:xfrm>
              <a:off x="0" y="-104775"/>
              <a:ext cx="502806" cy="264549"/>
            </a:xfrm>
            <a:prstGeom prst="rect">
              <a:avLst/>
            </a:prstGeom>
          </p:spPr>
          <p:txBody>
            <a:bodyPr lIns="50800" tIns="50800" rIns="50800" bIns="50800" rtlCol="0" anchor="ctr"/>
            <a:lstStyle/>
            <a:p>
              <a:pPr algn="ctr">
                <a:lnSpc>
                  <a:spcPts val="3080"/>
                </a:lnSpc>
              </a:pPr>
              <a:endParaRPr/>
            </a:p>
          </p:txBody>
        </p:sp>
      </p:grpSp>
      <p:grpSp>
        <p:nvGrpSpPr>
          <p:cNvPr id="15" name="Group 15"/>
          <p:cNvGrpSpPr/>
          <p:nvPr/>
        </p:nvGrpSpPr>
        <p:grpSpPr>
          <a:xfrm>
            <a:off x="321097" y="4909821"/>
            <a:ext cx="2500164" cy="1537240"/>
            <a:chOff x="0" y="0"/>
            <a:chExt cx="658479" cy="404870"/>
          </a:xfrm>
        </p:grpSpPr>
        <p:sp>
          <p:nvSpPr>
            <p:cNvPr id="16" name="Freeform 16"/>
            <p:cNvSpPr/>
            <p:nvPr/>
          </p:nvSpPr>
          <p:spPr>
            <a:xfrm>
              <a:off x="0" y="0"/>
              <a:ext cx="658479" cy="404870"/>
            </a:xfrm>
            <a:custGeom>
              <a:avLst/>
              <a:gdLst/>
              <a:ahLst/>
              <a:cxnLst/>
              <a:rect l="l" t="t" r="r" b="b"/>
              <a:pathLst>
                <a:path w="658479" h="404870">
                  <a:moveTo>
                    <a:pt x="0" y="0"/>
                  </a:moveTo>
                  <a:lnTo>
                    <a:pt x="658479" y="0"/>
                  </a:lnTo>
                  <a:lnTo>
                    <a:pt x="658479" y="404870"/>
                  </a:lnTo>
                  <a:lnTo>
                    <a:pt x="0" y="404870"/>
                  </a:lnTo>
                  <a:close/>
                </a:path>
              </a:pathLst>
            </a:custGeom>
            <a:solidFill>
              <a:srgbClr val="FFC3C3"/>
            </a:solidFill>
          </p:spPr>
          <p:txBody>
            <a:bodyPr/>
            <a:lstStyle/>
            <a:p>
              <a:endParaRPr lang="en-US"/>
            </a:p>
          </p:txBody>
        </p:sp>
        <p:sp>
          <p:nvSpPr>
            <p:cNvPr id="17" name="TextBox 17"/>
            <p:cNvSpPr txBox="1"/>
            <p:nvPr/>
          </p:nvSpPr>
          <p:spPr>
            <a:xfrm>
              <a:off x="0" y="-114300"/>
              <a:ext cx="658479" cy="519170"/>
            </a:xfrm>
            <a:prstGeom prst="rect">
              <a:avLst/>
            </a:prstGeom>
          </p:spPr>
          <p:txBody>
            <a:bodyPr lIns="50800" tIns="50800" rIns="50800" bIns="50800" rtlCol="0" anchor="ctr"/>
            <a:lstStyle/>
            <a:p>
              <a:pPr algn="ctr">
                <a:lnSpc>
                  <a:spcPts val="3499"/>
                </a:lnSpc>
              </a:pPr>
              <a:r>
                <a:rPr lang="en-US" sz="2499">
                  <a:solidFill>
                    <a:srgbClr val="000000"/>
                  </a:solidFill>
                  <a:latin typeface="Agrandir"/>
                </a:rPr>
                <a:t>Reverse Analysis</a:t>
              </a:r>
            </a:p>
            <a:p>
              <a:pPr algn="ctr">
                <a:lnSpc>
                  <a:spcPts val="4200"/>
                </a:lnSpc>
              </a:pPr>
              <a:r>
                <a:rPr lang="en-US" sz="3000">
                  <a:solidFill>
                    <a:srgbClr val="000000"/>
                  </a:solidFill>
                  <a:latin typeface="Agrandir Bold"/>
                </a:rPr>
                <a:t>IDA Pro</a:t>
              </a:r>
            </a:p>
          </p:txBody>
        </p:sp>
      </p:grpSp>
      <p:sp>
        <p:nvSpPr>
          <p:cNvPr id="18" name="AutoShape 18"/>
          <p:cNvSpPr/>
          <p:nvPr/>
        </p:nvSpPr>
        <p:spPr>
          <a:xfrm flipV="1">
            <a:off x="1567346" y="6447060"/>
            <a:ext cx="3832" cy="1447800"/>
          </a:xfrm>
          <a:prstGeom prst="line">
            <a:avLst/>
          </a:prstGeom>
          <a:ln w="38100" cap="flat">
            <a:solidFill>
              <a:srgbClr val="000000"/>
            </a:solidFill>
            <a:prstDash val="solid"/>
            <a:headEnd type="none" w="sm" len="sm"/>
            <a:tailEnd type="arrow" w="med" len="sm"/>
          </a:ln>
        </p:spPr>
        <p:txBody>
          <a:bodyPr/>
          <a:lstStyle/>
          <a:p>
            <a:endParaRPr lang="en-US"/>
          </a:p>
        </p:txBody>
      </p:sp>
      <p:sp>
        <p:nvSpPr>
          <p:cNvPr id="19" name="AutoShape 19"/>
          <p:cNvSpPr/>
          <p:nvPr/>
        </p:nvSpPr>
        <p:spPr>
          <a:xfrm flipH="1">
            <a:off x="1571179" y="3463834"/>
            <a:ext cx="3832" cy="1445986"/>
          </a:xfrm>
          <a:prstGeom prst="line">
            <a:avLst/>
          </a:prstGeom>
          <a:ln w="38100" cap="flat">
            <a:solidFill>
              <a:srgbClr val="000000"/>
            </a:solidFill>
            <a:prstDash val="solid"/>
            <a:headEnd type="none" w="sm" len="sm"/>
            <a:tailEnd type="arrow" w="med" len="sm"/>
          </a:ln>
        </p:spPr>
        <p:txBody>
          <a:bodyPr/>
          <a:lstStyle/>
          <a:p>
            <a:endParaRPr lang="en-US"/>
          </a:p>
        </p:txBody>
      </p:sp>
      <p:grpSp>
        <p:nvGrpSpPr>
          <p:cNvPr id="20" name="Group 20"/>
          <p:cNvGrpSpPr/>
          <p:nvPr/>
        </p:nvGrpSpPr>
        <p:grpSpPr>
          <a:xfrm>
            <a:off x="3336808" y="4376421"/>
            <a:ext cx="2395538" cy="2604040"/>
            <a:chOff x="0" y="0"/>
            <a:chExt cx="630923" cy="685838"/>
          </a:xfrm>
        </p:grpSpPr>
        <p:sp>
          <p:nvSpPr>
            <p:cNvPr id="21" name="Freeform 21"/>
            <p:cNvSpPr/>
            <p:nvPr/>
          </p:nvSpPr>
          <p:spPr>
            <a:xfrm>
              <a:off x="0" y="0"/>
              <a:ext cx="630923" cy="685838"/>
            </a:xfrm>
            <a:custGeom>
              <a:avLst/>
              <a:gdLst/>
              <a:ahLst/>
              <a:cxnLst/>
              <a:rect l="l" t="t" r="r" b="b"/>
              <a:pathLst>
                <a:path w="630923" h="685838">
                  <a:moveTo>
                    <a:pt x="0" y="0"/>
                  </a:moveTo>
                  <a:lnTo>
                    <a:pt x="630923" y="0"/>
                  </a:lnTo>
                  <a:lnTo>
                    <a:pt x="630923" y="685838"/>
                  </a:lnTo>
                  <a:lnTo>
                    <a:pt x="0" y="685838"/>
                  </a:lnTo>
                  <a:close/>
                </a:path>
              </a:pathLst>
            </a:custGeom>
            <a:solidFill>
              <a:srgbClr val="FFC3C3"/>
            </a:solidFill>
          </p:spPr>
          <p:txBody>
            <a:bodyPr/>
            <a:lstStyle/>
            <a:p>
              <a:endParaRPr lang="en-US"/>
            </a:p>
          </p:txBody>
        </p:sp>
        <p:sp>
          <p:nvSpPr>
            <p:cNvPr id="22" name="TextBox 22"/>
            <p:cNvSpPr txBox="1"/>
            <p:nvPr/>
          </p:nvSpPr>
          <p:spPr>
            <a:xfrm>
              <a:off x="0" y="-114300"/>
              <a:ext cx="630923" cy="800138"/>
            </a:xfrm>
            <a:prstGeom prst="rect">
              <a:avLst/>
            </a:prstGeom>
          </p:spPr>
          <p:txBody>
            <a:bodyPr lIns="50800" tIns="50800" rIns="50800" bIns="50800" rtlCol="0" anchor="ctr"/>
            <a:lstStyle/>
            <a:p>
              <a:pPr algn="ctr">
                <a:lnSpc>
                  <a:spcPts val="3499"/>
                </a:lnSpc>
              </a:pPr>
              <a:r>
                <a:rPr lang="en-US" sz="2499">
                  <a:solidFill>
                    <a:srgbClr val="000000"/>
                  </a:solidFill>
                  <a:latin typeface="Agrandir"/>
                </a:rPr>
                <a:t>Instruction Embedding</a:t>
              </a:r>
            </a:p>
            <a:p>
              <a:pPr algn="ctr">
                <a:lnSpc>
                  <a:spcPts val="4200"/>
                </a:lnSpc>
              </a:pPr>
              <a:r>
                <a:rPr lang="en-US" sz="3000">
                  <a:solidFill>
                    <a:srgbClr val="000000"/>
                  </a:solidFill>
                  <a:latin typeface="Agrandir Bold"/>
                </a:rPr>
                <a:t> skip-gram model (Word2Vec)</a:t>
              </a:r>
            </a:p>
          </p:txBody>
        </p:sp>
      </p:grpSp>
      <p:grpSp>
        <p:nvGrpSpPr>
          <p:cNvPr id="23" name="Group 23"/>
          <p:cNvGrpSpPr/>
          <p:nvPr/>
        </p:nvGrpSpPr>
        <p:grpSpPr>
          <a:xfrm>
            <a:off x="10185882" y="5016453"/>
            <a:ext cx="4657725" cy="1323975"/>
            <a:chOff x="0" y="0"/>
            <a:chExt cx="1226726" cy="348701"/>
          </a:xfrm>
        </p:grpSpPr>
        <p:sp>
          <p:nvSpPr>
            <p:cNvPr id="24" name="Freeform 24"/>
            <p:cNvSpPr/>
            <p:nvPr/>
          </p:nvSpPr>
          <p:spPr>
            <a:xfrm>
              <a:off x="0" y="0"/>
              <a:ext cx="1226726" cy="348701"/>
            </a:xfrm>
            <a:custGeom>
              <a:avLst/>
              <a:gdLst/>
              <a:ahLst/>
              <a:cxnLst/>
              <a:rect l="l" t="t" r="r" b="b"/>
              <a:pathLst>
                <a:path w="1226726" h="348701">
                  <a:moveTo>
                    <a:pt x="0" y="0"/>
                  </a:moveTo>
                  <a:lnTo>
                    <a:pt x="1226726" y="0"/>
                  </a:lnTo>
                  <a:lnTo>
                    <a:pt x="1226726" y="348701"/>
                  </a:lnTo>
                  <a:lnTo>
                    <a:pt x="0" y="348701"/>
                  </a:lnTo>
                  <a:close/>
                </a:path>
              </a:pathLst>
            </a:custGeom>
            <a:solidFill>
              <a:srgbClr val="FFC3C3"/>
            </a:solidFill>
          </p:spPr>
          <p:txBody>
            <a:bodyPr/>
            <a:lstStyle/>
            <a:p>
              <a:endParaRPr lang="en-US"/>
            </a:p>
          </p:txBody>
        </p:sp>
        <p:sp>
          <p:nvSpPr>
            <p:cNvPr id="25" name="TextBox 25"/>
            <p:cNvSpPr txBox="1"/>
            <p:nvPr/>
          </p:nvSpPr>
          <p:spPr>
            <a:xfrm>
              <a:off x="0" y="-114300"/>
              <a:ext cx="1226726" cy="463001"/>
            </a:xfrm>
            <a:prstGeom prst="rect">
              <a:avLst/>
            </a:prstGeom>
          </p:spPr>
          <p:txBody>
            <a:bodyPr lIns="50800" tIns="50800" rIns="50800" bIns="50800" rtlCol="0" anchor="ctr"/>
            <a:lstStyle/>
            <a:p>
              <a:pPr algn="ctr">
                <a:lnSpc>
                  <a:spcPts val="3499"/>
                </a:lnSpc>
              </a:pPr>
              <a:r>
                <a:rPr lang="en-US" sz="2499">
                  <a:solidFill>
                    <a:srgbClr val="000000"/>
                  </a:solidFill>
                  <a:latin typeface="Agrandir"/>
                </a:rPr>
                <a:t>Model 2</a:t>
              </a:r>
            </a:p>
            <a:p>
              <a:pPr algn="ctr">
                <a:lnSpc>
                  <a:spcPts val="4200"/>
                </a:lnSpc>
              </a:pPr>
              <a:r>
                <a:rPr lang="en-US" sz="3000">
                  <a:solidFill>
                    <a:srgbClr val="000000"/>
                  </a:solidFill>
                  <a:latin typeface="Agrandir Bold"/>
                </a:rPr>
                <a:t>CNN/ LSTM/ CNN+LSTM</a:t>
              </a:r>
            </a:p>
          </p:txBody>
        </p:sp>
      </p:grpSp>
      <p:grpSp>
        <p:nvGrpSpPr>
          <p:cNvPr id="26" name="Group 26"/>
          <p:cNvGrpSpPr/>
          <p:nvPr/>
        </p:nvGrpSpPr>
        <p:grpSpPr>
          <a:xfrm>
            <a:off x="10185882" y="2116086"/>
            <a:ext cx="4657725" cy="1262067"/>
            <a:chOff x="0" y="0"/>
            <a:chExt cx="1226726" cy="332396"/>
          </a:xfrm>
        </p:grpSpPr>
        <p:sp>
          <p:nvSpPr>
            <p:cNvPr id="27" name="Freeform 27"/>
            <p:cNvSpPr/>
            <p:nvPr/>
          </p:nvSpPr>
          <p:spPr>
            <a:xfrm>
              <a:off x="0" y="0"/>
              <a:ext cx="1226726" cy="332396"/>
            </a:xfrm>
            <a:custGeom>
              <a:avLst/>
              <a:gdLst/>
              <a:ahLst/>
              <a:cxnLst/>
              <a:rect l="l" t="t" r="r" b="b"/>
              <a:pathLst>
                <a:path w="1226726" h="332396">
                  <a:moveTo>
                    <a:pt x="0" y="0"/>
                  </a:moveTo>
                  <a:lnTo>
                    <a:pt x="1226726" y="0"/>
                  </a:lnTo>
                  <a:lnTo>
                    <a:pt x="1226726" y="332396"/>
                  </a:lnTo>
                  <a:lnTo>
                    <a:pt x="0" y="332396"/>
                  </a:lnTo>
                  <a:close/>
                </a:path>
              </a:pathLst>
            </a:custGeom>
            <a:solidFill>
              <a:srgbClr val="FFC3C3"/>
            </a:solidFill>
          </p:spPr>
          <p:txBody>
            <a:bodyPr/>
            <a:lstStyle/>
            <a:p>
              <a:endParaRPr lang="en-US"/>
            </a:p>
          </p:txBody>
        </p:sp>
        <p:sp>
          <p:nvSpPr>
            <p:cNvPr id="28" name="TextBox 28"/>
            <p:cNvSpPr txBox="1"/>
            <p:nvPr/>
          </p:nvSpPr>
          <p:spPr>
            <a:xfrm>
              <a:off x="0" y="-114300"/>
              <a:ext cx="1226726" cy="446696"/>
            </a:xfrm>
            <a:prstGeom prst="rect">
              <a:avLst/>
            </a:prstGeom>
          </p:spPr>
          <p:txBody>
            <a:bodyPr lIns="50800" tIns="50800" rIns="50800" bIns="50800" rtlCol="0" anchor="ctr"/>
            <a:lstStyle/>
            <a:p>
              <a:pPr algn="ctr">
                <a:lnSpc>
                  <a:spcPts val="3499"/>
                </a:lnSpc>
              </a:pPr>
              <a:r>
                <a:rPr lang="en-US" sz="2499">
                  <a:solidFill>
                    <a:srgbClr val="000000"/>
                  </a:solidFill>
                  <a:latin typeface="Agrandir"/>
                </a:rPr>
                <a:t>Model 1</a:t>
              </a:r>
            </a:p>
            <a:p>
              <a:pPr algn="ctr">
                <a:lnSpc>
                  <a:spcPts val="4200"/>
                </a:lnSpc>
              </a:pPr>
              <a:r>
                <a:rPr lang="en-US" sz="3000">
                  <a:solidFill>
                    <a:srgbClr val="000000"/>
                  </a:solidFill>
                  <a:latin typeface="Agrandir Bold"/>
                </a:rPr>
                <a:t>CNN/ LSTM/ CNN+LSTM</a:t>
              </a:r>
            </a:p>
          </p:txBody>
        </p:sp>
      </p:grpSp>
      <p:grpSp>
        <p:nvGrpSpPr>
          <p:cNvPr id="29" name="Group 29"/>
          <p:cNvGrpSpPr/>
          <p:nvPr/>
        </p:nvGrpSpPr>
        <p:grpSpPr>
          <a:xfrm>
            <a:off x="10185882" y="7975346"/>
            <a:ext cx="4657725" cy="1323975"/>
            <a:chOff x="0" y="0"/>
            <a:chExt cx="1226726" cy="348701"/>
          </a:xfrm>
        </p:grpSpPr>
        <p:sp>
          <p:nvSpPr>
            <p:cNvPr id="30" name="Freeform 30"/>
            <p:cNvSpPr/>
            <p:nvPr/>
          </p:nvSpPr>
          <p:spPr>
            <a:xfrm>
              <a:off x="0" y="0"/>
              <a:ext cx="1226726" cy="348701"/>
            </a:xfrm>
            <a:custGeom>
              <a:avLst/>
              <a:gdLst/>
              <a:ahLst/>
              <a:cxnLst/>
              <a:rect l="l" t="t" r="r" b="b"/>
              <a:pathLst>
                <a:path w="1226726" h="348701">
                  <a:moveTo>
                    <a:pt x="0" y="0"/>
                  </a:moveTo>
                  <a:lnTo>
                    <a:pt x="1226726" y="0"/>
                  </a:lnTo>
                  <a:lnTo>
                    <a:pt x="1226726" y="348701"/>
                  </a:lnTo>
                  <a:lnTo>
                    <a:pt x="0" y="348701"/>
                  </a:lnTo>
                  <a:close/>
                </a:path>
              </a:pathLst>
            </a:custGeom>
            <a:solidFill>
              <a:srgbClr val="FFC3C3"/>
            </a:solidFill>
          </p:spPr>
          <p:txBody>
            <a:bodyPr/>
            <a:lstStyle/>
            <a:p>
              <a:endParaRPr lang="en-US"/>
            </a:p>
          </p:txBody>
        </p:sp>
        <p:sp>
          <p:nvSpPr>
            <p:cNvPr id="31" name="TextBox 31"/>
            <p:cNvSpPr txBox="1"/>
            <p:nvPr/>
          </p:nvSpPr>
          <p:spPr>
            <a:xfrm>
              <a:off x="0" y="-114300"/>
              <a:ext cx="1226726" cy="463001"/>
            </a:xfrm>
            <a:prstGeom prst="rect">
              <a:avLst/>
            </a:prstGeom>
          </p:spPr>
          <p:txBody>
            <a:bodyPr lIns="50800" tIns="50800" rIns="50800" bIns="50800" rtlCol="0" anchor="ctr"/>
            <a:lstStyle/>
            <a:p>
              <a:pPr algn="ctr">
                <a:lnSpc>
                  <a:spcPts val="3499"/>
                </a:lnSpc>
              </a:pPr>
              <a:r>
                <a:rPr lang="en-US" sz="2499">
                  <a:solidFill>
                    <a:srgbClr val="000000"/>
                  </a:solidFill>
                  <a:latin typeface="Agrandir"/>
                </a:rPr>
                <a:t>Model 3</a:t>
              </a:r>
            </a:p>
            <a:p>
              <a:pPr algn="ctr">
                <a:lnSpc>
                  <a:spcPts val="4200"/>
                </a:lnSpc>
              </a:pPr>
              <a:r>
                <a:rPr lang="en-US" sz="3000">
                  <a:solidFill>
                    <a:srgbClr val="000000"/>
                  </a:solidFill>
                  <a:latin typeface="Agrandir Bold"/>
                </a:rPr>
                <a:t>CNN/ LSTM/ CNN+LSTM</a:t>
              </a:r>
            </a:p>
          </p:txBody>
        </p:sp>
      </p:grpSp>
      <p:grpSp>
        <p:nvGrpSpPr>
          <p:cNvPr id="32" name="Group 32"/>
          <p:cNvGrpSpPr/>
          <p:nvPr/>
        </p:nvGrpSpPr>
        <p:grpSpPr>
          <a:xfrm>
            <a:off x="15719907" y="5016453"/>
            <a:ext cx="2443162" cy="1323975"/>
            <a:chOff x="0" y="0"/>
            <a:chExt cx="643467" cy="348701"/>
          </a:xfrm>
        </p:grpSpPr>
        <p:sp>
          <p:nvSpPr>
            <p:cNvPr id="33" name="Freeform 33"/>
            <p:cNvSpPr/>
            <p:nvPr/>
          </p:nvSpPr>
          <p:spPr>
            <a:xfrm>
              <a:off x="0" y="0"/>
              <a:ext cx="643467" cy="348701"/>
            </a:xfrm>
            <a:custGeom>
              <a:avLst/>
              <a:gdLst/>
              <a:ahLst/>
              <a:cxnLst/>
              <a:rect l="l" t="t" r="r" b="b"/>
              <a:pathLst>
                <a:path w="643467" h="348701">
                  <a:moveTo>
                    <a:pt x="0" y="0"/>
                  </a:moveTo>
                  <a:lnTo>
                    <a:pt x="643467" y="0"/>
                  </a:lnTo>
                  <a:lnTo>
                    <a:pt x="643467" y="348701"/>
                  </a:lnTo>
                  <a:lnTo>
                    <a:pt x="0" y="348701"/>
                  </a:lnTo>
                  <a:close/>
                </a:path>
              </a:pathLst>
            </a:custGeom>
            <a:solidFill>
              <a:srgbClr val="FFC3C3"/>
            </a:solidFill>
          </p:spPr>
          <p:txBody>
            <a:bodyPr/>
            <a:lstStyle/>
            <a:p>
              <a:endParaRPr lang="en-US"/>
            </a:p>
          </p:txBody>
        </p:sp>
        <p:sp>
          <p:nvSpPr>
            <p:cNvPr id="34" name="TextBox 34"/>
            <p:cNvSpPr txBox="1"/>
            <p:nvPr/>
          </p:nvSpPr>
          <p:spPr>
            <a:xfrm>
              <a:off x="0" y="-114300"/>
              <a:ext cx="643467" cy="463001"/>
            </a:xfrm>
            <a:prstGeom prst="rect">
              <a:avLst/>
            </a:prstGeom>
          </p:spPr>
          <p:txBody>
            <a:bodyPr lIns="50800" tIns="50800" rIns="50800" bIns="50800" rtlCol="0" anchor="ctr"/>
            <a:lstStyle/>
            <a:p>
              <a:pPr algn="ctr">
                <a:lnSpc>
                  <a:spcPts val="3499"/>
                </a:lnSpc>
              </a:pPr>
              <a:r>
                <a:rPr lang="en-US" sz="2499">
                  <a:solidFill>
                    <a:srgbClr val="000000"/>
                  </a:solidFill>
                  <a:latin typeface="Agrandir"/>
                </a:rPr>
                <a:t>Function Similarity Value</a:t>
              </a:r>
            </a:p>
          </p:txBody>
        </p:sp>
      </p:grpSp>
      <p:sp>
        <p:nvSpPr>
          <p:cNvPr id="35" name="AutoShape 35"/>
          <p:cNvSpPr/>
          <p:nvPr/>
        </p:nvSpPr>
        <p:spPr>
          <a:xfrm>
            <a:off x="14843607" y="2747120"/>
            <a:ext cx="876300" cy="2931321"/>
          </a:xfrm>
          <a:prstGeom prst="line">
            <a:avLst/>
          </a:prstGeom>
          <a:ln w="38100" cap="flat">
            <a:solidFill>
              <a:srgbClr val="000000"/>
            </a:solidFill>
            <a:prstDash val="solid"/>
            <a:headEnd type="none" w="sm" len="sm"/>
            <a:tailEnd type="triangle" w="lg" len="med"/>
          </a:ln>
        </p:spPr>
        <p:txBody>
          <a:bodyPr/>
          <a:lstStyle/>
          <a:p>
            <a:endParaRPr lang="en-US"/>
          </a:p>
        </p:txBody>
      </p:sp>
      <p:sp>
        <p:nvSpPr>
          <p:cNvPr id="36" name="AutoShape 36"/>
          <p:cNvSpPr/>
          <p:nvPr/>
        </p:nvSpPr>
        <p:spPr>
          <a:xfrm>
            <a:off x="14843607" y="5678440"/>
            <a:ext cx="876300" cy="0"/>
          </a:xfrm>
          <a:prstGeom prst="line">
            <a:avLst/>
          </a:prstGeom>
          <a:ln w="38100" cap="flat">
            <a:solidFill>
              <a:srgbClr val="000000"/>
            </a:solidFill>
            <a:prstDash val="solid"/>
            <a:headEnd type="none" w="sm" len="sm"/>
            <a:tailEnd type="triangle" w="lg" len="med"/>
          </a:ln>
        </p:spPr>
        <p:txBody>
          <a:bodyPr/>
          <a:lstStyle/>
          <a:p>
            <a:endParaRPr lang="en-US"/>
          </a:p>
        </p:txBody>
      </p:sp>
      <p:sp>
        <p:nvSpPr>
          <p:cNvPr id="37" name="AutoShape 37"/>
          <p:cNvSpPr/>
          <p:nvPr/>
        </p:nvSpPr>
        <p:spPr>
          <a:xfrm flipV="1">
            <a:off x="14843607" y="5678440"/>
            <a:ext cx="876300" cy="2958894"/>
          </a:xfrm>
          <a:prstGeom prst="line">
            <a:avLst/>
          </a:prstGeom>
          <a:ln w="38100" cap="flat">
            <a:solidFill>
              <a:srgbClr val="000000"/>
            </a:solidFill>
            <a:prstDash val="solid"/>
            <a:headEnd type="none" w="sm" len="sm"/>
            <a:tailEnd type="triangle" w="lg" len="med"/>
          </a:ln>
        </p:spPr>
        <p:txBody>
          <a:bodyPr/>
          <a:lstStyle/>
          <a:p>
            <a:endParaRPr lang="en-US"/>
          </a:p>
        </p:txBody>
      </p:sp>
      <p:sp>
        <p:nvSpPr>
          <p:cNvPr id="38" name="AutoShape 38"/>
          <p:cNvSpPr/>
          <p:nvPr/>
        </p:nvSpPr>
        <p:spPr>
          <a:xfrm flipV="1">
            <a:off x="4534577" y="2747120"/>
            <a:ext cx="816327" cy="1629301"/>
          </a:xfrm>
          <a:prstGeom prst="line">
            <a:avLst/>
          </a:prstGeom>
          <a:ln w="38100" cap="flat">
            <a:solidFill>
              <a:srgbClr val="000000"/>
            </a:solidFill>
            <a:prstDash val="solid"/>
            <a:headEnd type="none" w="sm" len="sm"/>
            <a:tailEnd type="none" w="sm" len="sm"/>
          </a:ln>
        </p:spPr>
        <p:txBody>
          <a:bodyPr/>
          <a:lstStyle/>
          <a:p>
            <a:endParaRPr lang="en-US"/>
          </a:p>
        </p:txBody>
      </p:sp>
      <p:sp>
        <p:nvSpPr>
          <p:cNvPr id="39" name="AutoShape 39"/>
          <p:cNvSpPr/>
          <p:nvPr/>
        </p:nvSpPr>
        <p:spPr>
          <a:xfrm>
            <a:off x="4534577" y="6980460"/>
            <a:ext cx="1221140" cy="1656874"/>
          </a:xfrm>
          <a:prstGeom prst="line">
            <a:avLst/>
          </a:prstGeom>
          <a:ln w="38100" cap="flat">
            <a:solidFill>
              <a:srgbClr val="000000"/>
            </a:solidFill>
            <a:prstDash val="solid"/>
            <a:headEnd type="none" w="sm" len="sm"/>
            <a:tailEnd type="none" w="sm" len="sm"/>
          </a:ln>
        </p:spPr>
        <p:txBody>
          <a:bodyPr/>
          <a:lstStyle/>
          <a:p>
            <a:endParaRPr lang="en-US"/>
          </a:p>
        </p:txBody>
      </p:sp>
      <p:sp>
        <p:nvSpPr>
          <p:cNvPr id="40" name="AutoShape 40"/>
          <p:cNvSpPr/>
          <p:nvPr/>
        </p:nvSpPr>
        <p:spPr>
          <a:xfrm>
            <a:off x="2821260" y="5678440"/>
            <a:ext cx="515548" cy="0"/>
          </a:xfrm>
          <a:prstGeom prst="line">
            <a:avLst/>
          </a:prstGeom>
          <a:ln w="38100" cap="flat">
            <a:solidFill>
              <a:srgbClr val="000000"/>
            </a:solidFill>
            <a:prstDash val="solid"/>
            <a:headEnd type="none" w="sm" len="sm"/>
            <a:tailEnd type="triangle" w="lg" len="med"/>
          </a:ln>
        </p:spPr>
        <p:txBody>
          <a:bodyPr/>
          <a:lstStyle/>
          <a:p>
            <a:endParaRPr lang="en-US"/>
          </a:p>
        </p:txBody>
      </p:sp>
      <p:grpSp>
        <p:nvGrpSpPr>
          <p:cNvPr id="41" name="Group 41"/>
          <p:cNvGrpSpPr/>
          <p:nvPr/>
        </p:nvGrpSpPr>
        <p:grpSpPr>
          <a:xfrm>
            <a:off x="5350904" y="2028458"/>
            <a:ext cx="3490912" cy="1437322"/>
            <a:chOff x="0" y="0"/>
            <a:chExt cx="919417" cy="378554"/>
          </a:xfrm>
        </p:grpSpPr>
        <p:sp>
          <p:nvSpPr>
            <p:cNvPr id="42" name="Freeform 42"/>
            <p:cNvSpPr/>
            <p:nvPr/>
          </p:nvSpPr>
          <p:spPr>
            <a:xfrm>
              <a:off x="0" y="0"/>
              <a:ext cx="919417" cy="378554"/>
            </a:xfrm>
            <a:custGeom>
              <a:avLst/>
              <a:gdLst/>
              <a:ahLst/>
              <a:cxnLst/>
              <a:rect l="l" t="t" r="r" b="b"/>
              <a:pathLst>
                <a:path w="919417" h="378554">
                  <a:moveTo>
                    <a:pt x="0" y="0"/>
                  </a:moveTo>
                  <a:lnTo>
                    <a:pt x="919417" y="0"/>
                  </a:lnTo>
                  <a:lnTo>
                    <a:pt x="919417" y="378554"/>
                  </a:lnTo>
                  <a:lnTo>
                    <a:pt x="0" y="378554"/>
                  </a:lnTo>
                  <a:close/>
                </a:path>
              </a:pathLst>
            </a:custGeom>
            <a:solidFill>
              <a:srgbClr val="FFFCF7"/>
            </a:solidFill>
          </p:spPr>
          <p:txBody>
            <a:bodyPr/>
            <a:lstStyle/>
            <a:p>
              <a:endParaRPr lang="en-US"/>
            </a:p>
          </p:txBody>
        </p:sp>
        <p:sp>
          <p:nvSpPr>
            <p:cNvPr id="43" name="TextBox 43"/>
            <p:cNvSpPr txBox="1"/>
            <p:nvPr/>
          </p:nvSpPr>
          <p:spPr>
            <a:xfrm>
              <a:off x="0" y="-114300"/>
              <a:ext cx="919417" cy="492854"/>
            </a:xfrm>
            <a:prstGeom prst="rect">
              <a:avLst/>
            </a:prstGeom>
          </p:spPr>
          <p:txBody>
            <a:bodyPr lIns="50800" tIns="50800" rIns="50800" bIns="50800" rtlCol="0" anchor="ctr"/>
            <a:lstStyle/>
            <a:p>
              <a:pPr algn="ctr">
                <a:lnSpc>
                  <a:spcPts val="3499"/>
                </a:lnSpc>
              </a:pPr>
              <a:r>
                <a:rPr lang="en-US" sz="2499">
                  <a:solidFill>
                    <a:srgbClr val="000000"/>
                  </a:solidFill>
                  <a:latin typeface="Agrandir"/>
                </a:rPr>
                <a:t>The same architecure Cross-optimization Cross-compiler</a:t>
              </a:r>
            </a:p>
          </p:txBody>
        </p:sp>
      </p:grpSp>
      <p:sp>
        <p:nvSpPr>
          <p:cNvPr id="44" name="TextBox 44"/>
          <p:cNvSpPr txBox="1"/>
          <p:nvPr/>
        </p:nvSpPr>
        <p:spPr>
          <a:xfrm>
            <a:off x="0" y="-14917"/>
            <a:ext cx="9856671" cy="1247775"/>
          </a:xfrm>
          <a:prstGeom prst="rect">
            <a:avLst/>
          </a:prstGeom>
        </p:spPr>
        <p:txBody>
          <a:bodyPr lIns="0" tIns="0" rIns="0" bIns="0" rtlCol="0" anchor="t">
            <a:spAutoFit/>
          </a:bodyPr>
          <a:lstStyle/>
          <a:p>
            <a:pPr marL="0" lvl="0" indent="0" algn="ctr">
              <a:lnSpc>
                <a:spcPts val="8399"/>
              </a:lnSpc>
              <a:spcBef>
                <a:spcPct val="0"/>
              </a:spcBef>
            </a:pPr>
            <a:r>
              <a:rPr lang="en-US" sz="6999">
                <a:solidFill>
                  <a:srgbClr val="2B2B2B"/>
                </a:solidFill>
                <a:latin typeface="Agrandir"/>
              </a:rPr>
              <a:t>Mô hình paper đề xuất </a:t>
            </a:r>
          </a:p>
        </p:txBody>
      </p:sp>
      <p:sp>
        <p:nvSpPr>
          <p:cNvPr id="45" name="TextBox 45"/>
          <p:cNvSpPr txBox="1"/>
          <p:nvPr/>
        </p:nvSpPr>
        <p:spPr>
          <a:xfrm>
            <a:off x="612800" y="1509083"/>
            <a:ext cx="2208460" cy="548004"/>
          </a:xfrm>
          <a:prstGeom prst="rect">
            <a:avLst/>
          </a:prstGeom>
        </p:spPr>
        <p:txBody>
          <a:bodyPr lIns="0" tIns="0" rIns="0" bIns="0" rtlCol="0" anchor="t">
            <a:spAutoFit/>
          </a:bodyPr>
          <a:lstStyle/>
          <a:p>
            <a:pPr marL="0" lvl="0" indent="0" algn="l">
              <a:lnSpc>
                <a:spcPts val="3920"/>
              </a:lnSpc>
              <a:spcBef>
                <a:spcPct val="0"/>
              </a:spcBef>
            </a:pPr>
            <a:r>
              <a:rPr lang="en-US" sz="2800">
                <a:solidFill>
                  <a:srgbClr val="2B2B2B"/>
                </a:solidFill>
                <a:latin typeface="Agrandir"/>
              </a:rPr>
              <a:t>binary file 1</a:t>
            </a:r>
          </a:p>
        </p:txBody>
      </p:sp>
      <p:sp>
        <p:nvSpPr>
          <p:cNvPr id="46" name="TextBox 46"/>
          <p:cNvSpPr txBox="1"/>
          <p:nvPr/>
        </p:nvSpPr>
        <p:spPr>
          <a:xfrm>
            <a:off x="897249" y="2424544"/>
            <a:ext cx="1340194" cy="548004"/>
          </a:xfrm>
          <a:prstGeom prst="rect">
            <a:avLst/>
          </a:prstGeom>
        </p:spPr>
        <p:txBody>
          <a:bodyPr lIns="0" tIns="0" rIns="0" bIns="0" rtlCol="0" anchor="t">
            <a:spAutoFit/>
          </a:bodyPr>
          <a:lstStyle/>
          <a:p>
            <a:pPr marL="0" lvl="0" indent="0" algn="l">
              <a:lnSpc>
                <a:spcPts val="3920"/>
              </a:lnSpc>
              <a:spcBef>
                <a:spcPct val="0"/>
              </a:spcBef>
            </a:pPr>
            <a:r>
              <a:rPr lang="en-US" sz="2800">
                <a:solidFill>
                  <a:srgbClr val="2B2B2B"/>
                </a:solidFill>
                <a:latin typeface="Agrandir"/>
              </a:rPr>
              <a:t>funct1</a:t>
            </a:r>
          </a:p>
        </p:txBody>
      </p:sp>
      <p:sp>
        <p:nvSpPr>
          <p:cNvPr id="47" name="TextBox 47"/>
          <p:cNvSpPr txBox="1"/>
          <p:nvPr/>
        </p:nvSpPr>
        <p:spPr>
          <a:xfrm>
            <a:off x="463116" y="9177787"/>
            <a:ext cx="2208460" cy="548004"/>
          </a:xfrm>
          <a:prstGeom prst="rect">
            <a:avLst/>
          </a:prstGeom>
        </p:spPr>
        <p:txBody>
          <a:bodyPr lIns="0" tIns="0" rIns="0" bIns="0" rtlCol="0" anchor="t">
            <a:spAutoFit/>
          </a:bodyPr>
          <a:lstStyle/>
          <a:p>
            <a:pPr marL="0" lvl="0" indent="0" algn="l">
              <a:lnSpc>
                <a:spcPts val="3920"/>
              </a:lnSpc>
              <a:spcBef>
                <a:spcPct val="0"/>
              </a:spcBef>
            </a:pPr>
            <a:r>
              <a:rPr lang="en-US" sz="2800">
                <a:solidFill>
                  <a:srgbClr val="2B2B2B"/>
                </a:solidFill>
                <a:latin typeface="Agrandir"/>
              </a:rPr>
              <a:t>binary file 2</a:t>
            </a:r>
          </a:p>
        </p:txBody>
      </p:sp>
      <p:sp>
        <p:nvSpPr>
          <p:cNvPr id="48" name="TextBox 48"/>
          <p:cNvSpPr txBox="1"/>
          <p:nvPr/>
        </p:nvSpPr>
        <p:spPr>
          <a:xfrm>
            <a:off x="908746" y="8266385"/>
            <a:ext cx="1332530" cy="548004"/>
          </a:xfrm>
          <a:prstGeom prst="rect">
            <a:avLst/>
          </a:prstGeom>
        </p:spPr>
        <p:txBody>
          <a:bodyPr lIns="0" tIns="0" rIns="0" bIns="0" rtlCol="0" anchor="t">
            <a:spAutoFit/>
          </a:bodyPr>
          <a:lstStyle/>
          <a:p>
            <a:pPr marL="0" lvl="0" indent="0" algn="l">
              <a:lnSpc>
                <a:spcPts val="3920"/>
              </a:lnSpc>
              <a:spcBef>
                <a:spcPct val="0"/>
              </a:spcBef>
            </a:pPr>
            <a:r>
              <a:rPr lang="en-US" sz="2800">
                <a:solidFill>
                  <a:srgbClr val="2B2B2B"/>
                </a:solidFill>
                <a:latin typeface="Agrandir"/>
              </a:rPr>
              <a:t>funct2</a:t>
            </a:r>
          </a:p>
        </p:txBody>
      </p:sp>
      <p:sp>
        <p:nvSpPr>
          <p:cNvPr id="49" name="AutoShape 49"/>
          <p:cNvSpPr/>
          <p:nvPr/>
        </p:nvSpPr>
        <p:spPr>
          <a:xfrm>
            <a:off x="8841817" y="2747120"/>
            <a:ext cx="1344065" cy="0"/>
          </a:xfrm>
          <a:prstGeom prst="line">
            <a:avLst/>
          </a:prstGeom>
          <a:ln w="38100" cap="flat">
            <a:solidFill>
              <a:srgbClr val="000000"/>
            </a:solidFill>
            <a:prstDash val="solid"/>
            <a:headEnd type="none" w="sm" len="sm"/>
            <a:tailEnd type="triangle" w="lg" len="med"/>
          </a:ln>
        </p:spPr>
        <p:txBody>
          <a:bodyPr/>
          <a:lstStyle/>
          <a:p>
            <a:endParaRPr lang="en-US"/>
          </a:p>
        </p:txBody>
      </p:sp>
      <p:grpSp>
        <p:nvGrpSpPr>
          <p:cNvPr id="50" name="Group 50"/>
          <p:cNvGrpSpPr/>
          <p:nvPr/>
        </p:nvGrpSpPr>
        <p:grpSpPr>
          <a:xfrm>
            <a:off x="6246696" y="4959779"/>
            <a:ext cx="3609975" cy="1437322"/>
            <a:chOff x="0" y="0"/>
            <a:chExt cx="950775" cy="378554"/>
          </a:xfrm>
        </p:grpSpPr>
        <p:sp>
          <p:nvSpPr>
            <p:cNvPr id="51" name="Freeform 51"/>
            <p:cNvSpPr/>
            <p:nvPr/>
          </p:nvSpPr>
          <p:spPr>
            <a:xfrm>
              <a:off x="0" y="0"/>
              <a:ext cx="950775" cy="378554"/>
            </a:xfrm>
            <a:custGeom>
              <a:avLst/>
              <a:gdLst/>
              <a:ahLst/>
              <a:cxnLst/>
              <a:rect l="l" t="t" r="r" b="b"/>
              <a:pathLst>
                <a:path w="950775" h="378554">
                  <a:moveTo>
                    <a:pt x="0" y="0"/>
                  </a:moveTo>
                  <a:lnTo>
                    <a:pt x="950775" y="0"/>
                  </a:lnTo>
                  <a:lnTo>
                    <a:pt x="950775" y="378554"/>
                  </a:lnTo>
                  <a:lnTo>
                    <a:pt x="0" y="378554"/>
                  </a:lnTo>
                  <a:close/>
                </a:path>
              </a:pathLst>
            </a:custGeom>
            <a:solidFill>
              <a:srgbClr val="FFFCF7"/>
            </a:solidFill>
          </p:spPr>
          <p:txBody>
            <a:bodyPr/>
            <a:lstStyle/>
            <a:p>
              <a:endParaRPr lang="en-US"/>
            </a:p>
          </p:txBody>
        </p:sp>
        <p:sp>
          <p:nvSpPr>
            <p:cNvPr id="52" name="TextBox 52"/>
            <p:cNvSpPr txBox="1"/>
            <p:nvPr/>
          </p:nvSpPr>
          <p:spPr>
            <a:xfrm>
              <a:off x="0" y="-114300"/>
              <a:ext cx="950775" cy="492854"/>
            </a:xfrm>
            <a:prstGeom prst="rect">
              <a:avLst/>
            </a:prstGeom>
          </p:spPr>
          <p:txBody>
            <a:bodyPr lIns="50800" tIns="50800" rIns="50800" bIns="50800" rtlCol="0" anchor="ctr"/>
            <a:lstStyle/>
            <a:p>
              <a:pPr algn="ctr">
                <a:lnSpc>
                  <a:spcPts val="3499"/>
                </a:lnSpc>
              </a:pPr>
              <a:r>
                <a:rPr lang="en-US" sz="2499">
                  <a:solidFill>
                    <a:srgbClr val="000000"/>
                  </a:solidFill>
                  <a:latin typeface="Agrandir"/>
                </a:rPr>
                <a:t>The same optimization Cross-architecture Cross-compiler</a:t>
              </a:r>
            </a:p>
          </p:txBody>
        </p:sp>
      </p:grpSp>
      <p:sp>
        <p:nvSpPr>
          <p:cNvPr id="53" name="AutoShape 53"/>
          <p:cNvSpPr/>
          <p:nvPr/>
        </p:nvSpPr>
        <p:spPr>
          <a:xfrm>
            <a:off x="5732346" y="5678440"/>
            <a:ext cx="514350" cy="0"/>
          </a:xfrm>
          <a:prstGeom prst="line">
            <a:avLst/>
          </a:prstGeom>
          <a:ln w="38100" cap="flat">
            <a:solidFill>
              <a:srgbClr val="000000"/>
            </a:solidFill>
            <a:prstDash val="solid"/>
            <a:headEnd type="none" w="sm" len="sm"/>
            <a:tailEnd type="none" w="sm" len="sm"/>
          </a:ln>
        </p:spPr>
        <p:txBody>
          <a:bodyPr/>
          <a:lstStyle/>
          <a:p>
            <a:endParaRPr lang="en-US"/>
          </a:p>
        </p:txBody>
      </p:sp>
      <p:sp>
        <p:nvSpPr>
          <p:cNvPr id="54" name="AutoShape 54"/>
          <p:cNvSpPr/>
          <p:nvPr/>
        </p:nvSpPr>
        <p:spPr>
          <a:xfrm>
            <a:off x="9856671" y="5678440"/>
            <a:ext cx="329211" cy="0"/>
          </a:xfrm>
          <a:prstGeom prst="line">
            <a:avLst/>
          </a:prstGeom>
          <a:ln w="38100" cap="flat">
            <a:solidFill>
              <a:srgbClr val="000000"/>
            </a:solidFill>
            <a:prstDash val="solid"/>
            <a:headEnd type="none" w="sm" len="sm"/>
            <a:tailEnd type="triangle" w="lg" len="med"/>
          </a:ln>
        </p:spPr>
        <p:txBody>
          <a:bodyPr/>
          <a:lstStyle/>
          <a:p>
            <a:endParaRPr lang="en-US"/>
          </a:p>
        </p:txBody>
      </p:sp>
      <p:grpSp>
        <p:nvGrpSpPr>
          <p:cNvPr id="55" name="Group 55"/>
          <p:cNvGrpSpPr/>
          <p:nvPr/>
        </p:nvGrpSpPr>
        <p:grpSpPr>
          <a:xfrm>
            <a:off x="5755717" y="7918673"/>
            <a:ext cx="3086100" cy="1437322"/>
            <a:chOff x="0" y="0"/>
            <a:chExt cx="812800" cy="378554"/>
          </a:xfrm>
        </p:grpSpPr>
        <p:sp>
          <p:nvSpPr>
            <p:cNvPr id="56" name="Freeform 56"/>
            <p:cNvSpPr/>
            <p:nvPr/>
          </p:nvSpPr>
          <p:spPr>
            <a:xfrm>
              <a:off x="0" y="0"/>
              <a:ext cx="812800" cy="378554"/>
            </a:xfrm>
            <a:custGeom>
              <a:avLst/>
              <a:gdLst/>
              <a:ahLst/>
              <a:cxnLst/>
              <a:rect l="l" t="t" r="r" b="b"/>
              <a:pathLst>
                <a:path w="812800" h="378554">
                  <a:moveTo>
                    <a:pt x="0" y="0"/>
                  </a:moveTo>
                  <a:lnTo>
                    <a:pt x="812800" y="0"/>
                  </a:lnTo>
                  <a:lnTo>
                    <a:pt x="812800" y="378554"/>
                  </a:lnTo>
                  <a:lnTo>
                    <a:pt x="0" y="378554"/>
                  </a:lnTo>
                  <a:close/>
                </a:path>
              </a:pathLst>
            </a:custGeom>
            <a:solidFill>
              <a:srgbClr val="FFFCF7"/>
            </a:solidFill>
          </p:spPr>
          <p:txBody>
            <a:bodyPr/>
            <a:lstStyle/>
            <a:p>
              <a:endParaRPr lang="en-US"/>
            </a:p>
          </p:txBody>
        </p:sp>
        <p:sp>
          <p:nvSpPr>
            <p:cNvPr id="57" name="TextBox 57"/>
            <p:cNvSpPr txBox="1"/>
            <p:nvPr/>
          </p:nvSpPr>
          <p:spPr>
            <a:xfrm>
              <a:off x="0" y="-114300"/>
              <a:ext cx="812800" cy="492854"/>
            </a:xfrm>
            <a:prstGeom prst="rect">
              <a:avLst/>
            </a:prstGeom>
          </p:spPr>
          <p:txBody>
            <a:bodyPr lIns="50800" tIns="50800" rIns="50800" bIns="50800" rtlCol="0" anchor="ctr"/>
            <a:lstStyle/>
            <a:p>
              <a:pPr algn="ctr">
                <a:lnSpc>
                  <a:spcPts val="3499"/>
                </a:lnSpc>
              </a:pPr>
              <a:r>
                <a:rPr lang="en-US" sz="2499">
                  <a:solidFill>
                    <a:srgbClr val="000000"/>
                  </a:solidFill>
                  <a:latin typeface="Agrandir"/>
                </a:rPr>
                <a:t>Cross-architecture Cross-optimization Cross-compiler</a:t>
              </a:r>
            </a:p>
          </p:txBody>
        </p:sp>
      </p:grpSp>
      <p:sp>
        <p:nvSpPr>
          <p:cNvPr id="58" name="AutoShape 58"/>
          <p:cNvSpPr/>
          <p:nvPr/>
        </p:nvSpPr>
        <p:spPr>
          <a:xfrm>
            <a:off x="8841817" y="8637334"/>
            <a:ext cx="1344065" cy="0"/>
          </a:xfrm>
          <a:prstGeom prst="line">
            <a:avLst/>
          </a:prstGeom>
          <a:ln w="38100" cap="flat">
            <a:solidFill>
              <a:srgbClr val="000000"/>
            </a:solidFill>
            <a:prstDash val="solid"/>
            <a:headEnd type="none" w="sm" len="sm"/>
            <a:tailEnd type="triangle" w="lg" len="med"/>
          </a:ln>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25000"/>
          </a:blip>
          <a:srcRect/>
          <a:stretch>
            <a:fillRect/>
          </a:stretch>
        </p:blipFill>
        <p:spPr>
          <a:xfrm>
            <a:off x="-2511451" y="1028700"/>
            <a:ext cx="19770751" cy="18262535"/>
          </a:xfrm>
          <a:prstGeom prst="rect">
            <a:avLst/>
          </a:prstGeom>
        </p:spPr>
      </p:pic>
      <p:sp>
        <p:nvSpPr>
          <p:cNvPr id="3" name="TextBox 3"/>
          <p:cNvSpPr txBox="1"/>
          <p:nvPr/>
        </p:nvSpPr>
        <p:spPr>
          <a:xfrm>
            <a:off x="261938" y="23812"/>
            <a:ext cx="12875132" cy="1247775"/>
          </a:xfrm>
          <a:prstGeom prst="rect">
            <a:avLst/>
          </a:prstGeom>
        </p:spPr>
        <p:txBody>
          <a:bodyPr lIns="0" tIns="0" rIns="0" bIns="0" rtlCol="0" anchor="t">
            <a:spAutoFit/>
          </a:bodyPr>
          <a:lstStyle/>
          <a:p>
            <a:pPr marL="0" lvl="0" indent="0">
              <a:lnSpc>
                <a:spcPts val="8399"/>
              </a:lnSpc>
              <a:spcBef>
                <a:spcPct val="0"/>
              </a:spcBef>
            </a:pPr>
            <a:r>
              <a:rPr lang="en-US" sz="6999">
                <a:solidFill>
                  <a:srgbClr val="2B2B2B"/>
                </a:solidFill>
                <a:latin typeface="Agrandir"/>
              </a:rPr>
              <a:t>Thực tế triển khai so với paper</a:t>
            </a:r>
          </a:p>
        </p:txBody>
      </p:sp>
      <p:pic>
        <p:nvPicPr>
          <p:cNvPr id="4" name="Picture 4"/>
          <p:cNvPicPr>
            <a:picLocks noChangeAspect="1"/>
          </p:cNvPicPr>
          <p:nvPr/>
        </p:nvPicPr>
        <p:blipFill>
          <a:blip r:embed="rId4">
            <a:alphaModFix amt="25000"/>
          </a:blip>
          <a:srcRect/>
          <a:stretch>
            <a:fillRect/>
          </a:stretch>
        </p:blipFill>
        <p:spPr>
          <a:xfrm rot="-3982960">
            <a:off x="13745551" y="-3705176"/>
            <a:ext cx="5352514" cy="7410352"/>
          </a:xfrm>
          <a:prstGeom prst="rect">
            <a:avLst/>
          </a:prstGeom>
        </p:spPr>
      </p:pic>
      <p:pic>
        <p:nvPicPr>
          <p:cNvPr id="5" name="Picture 5"/>
          <p:cNvPicPr>
            <a:picLocks noChangeAspect="1"/>
          </p:cNvPicPr>
          <p:nvPr/>
        </p:nvPicPr>
        <p:blipFill>
          <a:blip r:embed="rId5">
            <a:alphaModFix amt="25000"/>
          </a:blip>
          <a:srcRect/>
          <a:stretch>
            <a:fillRect/>
          </a:stretch>
        </p:blipFill>
        <p:spPr>
          <a:xfrm rot="-1644077">
            <a:off x="16162301" y="-1063836"/>
            <a:ext cx="5468057" cy="6108036"/>
          </a:xfrm>
          <a:prstGeom prst="rect">
            <a:avLst/>
          </a:prstGeom>
        </p:spPr>
      </p:pic>
      <p:graphicFrame>
        <p:nvGraphicFramePr>
          <p:cNvPr id="6" name="Table 6"/>
          <p:cNvGraphicFramePr>
            <a:graphicFrameLocks noGrp="1"/>
          </p:cNvGraphicFramePr>
          <p:nvPr/>
        </p:nvGraphicFramePr>
        <p:xfrm>
          <a:off x="261938" y="1717863"/>
          <a:ext cx="17692687" cy="8080154"/>
        </p:xfrm>
        <a:graphic>
          <a:graphicData uri="http://schemas.openxmlformats.org/drawingml/2006/table">
            <a:tbl>
              <a:tblPr/>
              <a:tblGrid>
                <a:gridCol w="9834315">
                  <a:extLst>
                    <a:ext uri="{9D8B030D-6E8A-4147-A177-3AD203B41FA5}">
                      <a16:colId xmlns:a16="http://schemas.microsoft.com/office/drawing/2014/main" val="20000"/>
                    </a:ext>
                  </a:extLst>
                </a:gridCol>
                <a:gridCol w="7858372">
                  <a:extLst>
                    <a:ext uri="{9D8B030D-6E8A-4147-A177-3AD203B41FA5}">
                      <a16:colId xmlns:a16="http://schemas.microsoft.com/office/drawing/2014/main" val="20001"/>
                    </a:ext>
                  </a:extLst>
                </a:gridCol>
              </a:tblGrid>
              <a:tr h="1172958">
                <a:tc>
                  <a:txBody>
                    <a:bodyPr/>
                    <a:lstStyle/>
                    <a:p>
                      <a:pPr algn="ctr">
                        <a:lnSpc>
                          <a:spcPts val="5599"/>
                        </a:lnSpc>
                        <a:defRPr/>
                      </a:pPr>
                      <a:r>
                        <a:rPr lang="en-US" sz="3999">
                          <a:solidFill>
                            <a:srgbClr val="2B2B2B"/>
                          </a:solidFill>
                          <a:latin typeface="Agrandir"/>
                        </a:rPr>
                        <a:t>Paper</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6E4E3"/>
                    </a:solidFill>
                  </a:tcPr>
                </a:tc>
                <a:tc>
                  <a:txBody>
                    <a:bodyPr/>
                    <a:lstStyle/>
                    <a:p>
                      <a:pPr algn="ctr">
                        <a:lnSpc>
                          <a:spcPts val="5599"/>
                        </a:lnSpc>
                        <a:defRPr/>
                      </a:pPr>
                      <a:r>
                        <a:rPr lang="en-US" sz="3999">
                          <a:solidFill>
                            <a:srgbClr val="2B2B2B"/>
                          </a:solidFill>
                          <a:latin typeface="Agrandir"/>
                        </a:rPr>
                        <a:t>Thực tế triển khai</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6E4E3"/>
                    </a:solidFill>
                  </a:tcPr>
                </a:tc>
                <a:extLst>
                  <a:ext uri="{0D108BD9-81ED-4DB2-BD59-A6C34878D82A}">
                    <a16:rowId xmlns:a16="http://schemas.microsoft.com/office/drawing/2014/main" val="10000"/>
                  </a:ext>
                </a:extLst>
              </a:tr>
              <a:tr h="2050292">
                <a:tc>
                  <a:txBody>
                    <a:bodyPr/>
                    <a:lstStyle/>
                    <a:p>
                      <a:pPr algn="ctr">
                        <a:lnSpc>
                          <a:spcPts val="4200"/>
                        </a:lnSpc>
                        <a:defRPr/>
                      </a:pPr>
                      <a:r>
                        <a:rPr lang="en-US" sz="3000">
                          <a:solidFill>
                            <a:srgbClr val="2B2B2B"/>
                          </a:solidFill>
                          <a:latin typeface="Agrandir"/>
                        </a:rPr>
                        <a:t>Dùng các files .c trong các pakage của Linux như: coreutils, findutils, diffutils, ..... Thu thập được 4.729.140 mẫu</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4200"/>
                        </a:lnSpc>
                        <a:defRPr/>
                      </a:pPr>
                      <a:r>
                        <a:rPr lang="en-US" sz="3000">
                          <a:solidFill>
                            <a:srgbClr val="2B2B2B"/>
                          </a:solidFill>
                          <a:latin typeface="Agrandir"/>
                        </a:rPr>
                        <a:t>Dùng các files .c trong các challenges pwn. Thu thập được 4800 mẫu</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extLst>
                  <a:ext uri="{0D108BD9-81ED-4DB2-BD59-A6C34878D82A}">
                    <a16:rowId xmlns:a16="http://schemas.microsoft.com/office/drawing/2014/main" val="10001"/>
                  </a:ext>
                </a:extLst>
              </a:tr>
              <a:tr h="982233">
                <a:tc>
                  <a:txBody>
                    <a:bodyPr/>
                    <a:lstStyle/>
                    <a:p>
                      <a:pPr algn="ctr">
                        <a:lnSpc>
                          <a:spcPts val="4200"/>
                        </a:lnSpc>
                        <a:defRPr/>
                      </a:pPr>
                      <a:r>
                        <a:rPr lang="en-US" sz="3000">
                          <a:solidFill>
                            <a:srgbClr val="2B2B2B"/>
                          </a:solidFill>
                          <a:latin typeface="Agrandir"/>
                        </a:rPr>
                        <a:t>Reverse bằng IDA Pro</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4200"/>
                        </a:lnSpc>
                        <a:defRPr/>
                      </a:pPr>
                      <a:r>
                        <a:rPr lang="en-US" sz="3000">
                          <a:solidFill>
                            <a:srgbClr val="2B2B2B"/>
                          </a:solidFill>
                          <a:latin typeface="Agrandir"/>
                        </a:rPr>
                        <a:t>Reverse bằng Objdump</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extLst>
                  <a:ext uri="{0D108BD9-81ED-4DB2-BD59-A6C34878D82A}">
                    <a16:rowId xmlns:a16="http://schemas.microsoft.com/office/drawing/2014/main" val="10002"/>
                  </a:ext>
                </a:extLst>
              </a:tr>
              <a:tr h="1516262">
                <a:tc>
                  <a:txBody>
                    <a:bodyPr/>
                    <a:lstStyle/>
                    <a:p>
                      <a:pPr algn="ctr">
                        <a:lnSpc>
                          <a:spcPts val="4200"/>
                        </a:lnSpc>
                        <a:defRPr/>
                      </a:pPr>
                      <a:r>
                        <a:rPr lang="en-US" sz="3000">
                          <a:solidFill>
                            <a:srgbClr val="2B2B2B"/>
                          </a:solidFill>
                          <a:latin typeface="Agrandir"/>
                        </a:rPr>
                        <a:t>Compile với nhiều options: compilation,  CPU architectures, optimization</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4200"/>
                        </a:lnSpc>
                        <a:defRPr/>
                      </a:pPr>
                      <a:r>
                        <a:rPr lang="en-US" sz="3000">
                          <a:solidFill>
                            <a:srgbClr val="2B2B2B"/>
                          </a:solidFill>
                          <a:latin typeface="Agrandir"/>
                        </a:rPr>
                        <a:t>Compile với 2 options: compilation, optimization</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extLst>
                  <a:ext uri="{0D108BD9-81ED-4DB2-BD59-A6C34878D82A}">
                    <a16:rowId xmlns:a16="http://schemas.microsoft.com/office/drawing/2014/main" val="10003"/>
                  </a:ext>
                </a:extLst>
              </a:tr>
              <a:tr h="2358409">
                <a:tc>
                  <a:txBody>
                    <a:bodyPr/>
                    <a:lstStyle/>
                    <a:p>
                      <a:pPr algn="ctr">
                        <a:lnSpc>
                          <a:spcPts val="4200"/>
                        </a:lnSpc>
                        <a:defRPr/>
                      </a:pPr>
                      <a:r>
                        <a:rPr lang="en-US" sz="3000">
                          <a:solidFill>
                            <a:srgbClr val="2B2B2B"/>
                          </a:solidFill>
                          <a:latin typeface="Agrandir"/>
                        </a:rPr>
                        <a:t>Dùng 3 models, với mỗi model là gom nhóm input khác nhau, ví dụ như model1 train input giống nhau kiến trúc, khác về compiler, khác optimization</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4200"/>
                        </a:lnSpc>
                        <a:defRPr/>
                      </a:pPr>
                      <a:r>
                        <a:rPr lang="en-US" sz="3000">
                          <a:solidFill>
                            <a:srgbClr val="2B2B2B"/>
                          </a:solidFill>
                          <a:latin typeface="Agrandir"/>
                        </a:rPr>
                        <a:t>Dùng 1 model (CNN+LSTM) và input là toàn bộ data không chia nhóm</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25000"/>
          </a:blip>
          <a:srcRect/>
          <a:stretch>
            <a:fillRect/>
          </a:stretch>
        </p:blipFill>
        <p:spPr>
          <a:xfrm rot="9260923">
            <a:off x="11961416" y="-5541096"/>
            <a:ext cx="17005599" cy="18983681"/>
          </a:xfrm>
          <a:prstGeom prst="rect">
            <a:avLst/>
          </a:prstGeom>
        </p:spPr>
      </p:pic>
      <p:grpSp>
        <p:nvGrpSpPr>
          <p:cNvPr id="3" name="Group 3"/>
          <p:cNvGrpSpPr/>
          <p:nvPr/>
        </p:nvGrpSpPr>
        <p:grpSpPr>
          <a:xfrm>
            <a:off x="328761" y="2057083"/>
            <a:ext cx="2492499" cy="1406751"/>
            <a:chOff x="0" y="0"/>
            <a:chExt cx="656461" cy="370502"/>
          </a:xfrm>
        </p:grpSpPr>
        <p:sp>
          <p:nvSpPr>
            <p:cNvPr id="4" name="Freeform 4"/>
            <p:cNvSpPr/>
            <p:nvPr/>
          </p:nvSpPr>
          <p:spPr>
            <a:xfrm>
              <a:off x="0" y="0"/>
              <a:ext cx="656461" cy="370502"/>
            </a:xfrm>
            <a:custGeom>
              <a:avLst/>
              <a:gdLst/>
              <a:ahLst/>
              <a:cxnLst/>
              <a:rect l="l" t="t" r="r" b="b"/>
              <a:pathLst>
                <a:path w="656461" h="370502">
                  <a:moveTo>
                    <a:pt x="158410" y="0"/>
                  </a:moveTo>
                  <a:lnTo>
                    <a:pt x="498050" y="0"/>
                  </a:lnTo>
                  <a:cubicBezTo>
                    <a:pt x="540063" y="0"/>
                    <a:pt x="580356" y="16690"/>
                    <a:pt x="610063" y="46397"/>
                  </a:cubicBezTo>
                  <a:cubicBezTo>
                    <a:pt x="639771" y="76105"/>
                    <a:pt x="656461" y="116397"/>
                    <a:pt x="656461" y="158410"/>
                  </a:cubicBezTo>
                  <a:lnTo>
                    <a:pt x="656461" y="212092"/>
                  </a:lnTo>
                  <a:cubicBezTo>
                    <a:pt x="656461" y="254105"/>
                    <a:pt x="639771" y="294397"/>
                    <a:pt x="610063" y="324105"/>
                  </a:cubicBezTo>
                  <a:cubicBezTo>
                    <a:pt x="580356" y="353813"/>
                    <a:pt x="540063" y="370502"/>
                    <a:pt x="498050" y="370502"/>
                  </a:cubicBezTo>
                  <a:lnTo>
                    <a:pt x="158410" y="370502"/>
                  </a:lnTo>
                  <a:cubicBezTo>
                    <a:pt x="116397" y="370502"/>
                    <a:pt x="76105" y="353813"/>
                    <a:pt x="46397" y="324105"/>
                  </a:cubicBezTo>
                  <a:cubicBezTo>
                    <a:pt x="16690" y="294397"/>
                    <a:pt x="0" y="254105"/>
                    <a:pt x="0" y="212092"/>
                  </a:cubicBezTo>
                  <a:lnTo>
                    <a:pt x="0" y="158410"/>
                  </a:lnTo>
                  <a:cubicBezTo>
                    <a:pt x="0" y="116397"/>
                    <a:pt x="16690" y="76105"/>
                    <a:pt x="46397" y="46397"/>
                  </a:cubicBezTo>
                  <a:cubicBezTo>
                    <a:pt x="76105" y="16690"/>
                    <a:pt x="116397" y="0"/>
                    <a:pt x="158410" y="0"/>
                  </a:cubicBezTo>
                  <a:close/>
                </a:path>
              </a:pathLst>
            </a:custGeom>
            <a:solidFill>
              <a:srgbClr val="FFF1BA"/>
            </a:solidFill>
            <a:ln w="38100" cap="rnd">
              <a:solidFill>
                <a:srgbClr val="000000"/>
              </a:solidFill>
              <a:prstDash val="solid"/>
              <a:round/>
            </a:ln>
          </p:spPr>
          <p:txBody>
            <a:bodyPr/>
            <a:lstStyle/>
            <a:p>
              <a:endParaRPr lang="en-US"/>
            </a:p>
          </p:txBody>
        </p:sp>
        <p:sp>
          <p:nvSpPr>
            <p:cNvPr id="5" name="TextBox 5"/>
            <p:cNvSpPr txBox="1"/>
            <p:nvPr/>
          </p:nvSpPr>
          <p:spPr>
            <a:xfrm>
              <a:off x="0" y="-104775"/>
              <a:ext cx="656461" cy="475277"/>
            </a:xfrm>
            <a:prstGeom prst="rect">
              <a:avLst/>
            </a:prstGeom>
          </p:spPr>
          <p:txBody>
            <a:bodyPr lIns="50800" tIns="50800" rIns="50800" bIns="50800" rtlCol="0" anchor="ctr"/>
            <a:lstStyle/>
            <a:p>
              <a:pPr algn="ctr">
                <a:lnSpc>
                  <a:spcPts val="3080"/>
                </a:lnSpc>
              </a:pPr>
              <a:endParaRPr/>
            </a:p>
          </p:txBody>
        </p:sp>
      </p:grpSp>
      <p:grpSp>
        <p:nvGrpSpPr>
          <p:cNvPr id="6" name="Group 6"/>
          <p:cNvGrpSpPr/>
          <p:nvPr/>
        </p:nvGrpSpPr>
        <p:grpSpPr>
          <a:xfrm>
            <a:off x="762484" y="2457137"/>
            <a:ext cx="1625054" cy="606597"/>
            <a:chOff x="0" y="0"/>
            <a:chExt cx="427998" cy="159762"/>
          </a:xfrm>
        </p:grpSpPr>
        <p:sp>
          <p:nvSpPr>
            <p:cNvPr id="7" name="Freeform 7"/>
            <p:cNvSpPr/>
            <p:nvPr/>
          </p:nvSpPr>
          <p:spPr>
            <a:xfrm>
              <a:off x="0" y="0"/>
              <a:ext cx="427998" cy="159762"/>
            </a:xfrm>
            <a:custGeom>
              <a:avLst/>
              <a:gdLst/>
              <a:ahLst/>
              <a:cxnLst/>
              <a:rect l="l" t="t" r="r" b="b"/>
              <a:pathLst>
                <a:path w="427998" h="159762">
                  <a:moveTo>
                    <a:pt x="0" y="0"/>
                  </a:moveTo>
                  <a:lnTo>
                    <a:pt x="427998" y="0"/>
                  </a:lnTo>
                  <a:lnTo>
                    <a:pt x="427998" y="159762"/>
                  </a:lnTo>
                  <a:lnTo>
                    <a:pt x="0" y="159762"/>
                  </a:lnTo>
                  <a:close/>
                </a:path>
              </a:pathLst>
            </a:custGeom>
            <a:solidFill>
              <a:srgbClr val="FFFFFF"/>
            </a:solidFill>
          </p:spPr>
          <p:txBody>
            <a:bodyPr/>
            <a:lstStyle/>
            <a:p>
              <a:endParaRPr lang="en-US"/>
            </a:p>
          </p:txBody>
        </p:sp>
        <p:sp>
          <p:nvSpPr>
            <p:cNvPr id="8" name="TextBox 8"/>
            <p:cNvSpPr txBox="1"/>
            <p:nvPr/>
          </p:nvSpPr>
          <p:spPr>
            <a:xfrm>
              <a:off x="0" y="-104775"/>
              <a:ext cx="427998" cy="264537"/>
            </a:xfrm>
            <a:prstGeom prst="rect">
              <a:avLst/>
            </a:prstGeom>
          </p:spPr>
          <p:txBody>
            <a:bodyPr lIns="50800" tIns="50800" rIns="50800" bIns="50800" rtlCol="0" anchor="ctr"/>
            <a:lstStyle/>
            <a:p>
              <a:pPr algn="ctr">
                <a:lnSpc>
                  <a:spcPts val="3080"/>
                </a:lnSpc>
              </a:pPr>
              <a:endParaRPr/>
            </a:p>
          </p:txBody>
        </p:sp>
      </p:grpSp>
      <p:grpSp>
        <p:nvGrpSpPr>
          <p:cNvPr id="9" name="Group 9"/>
          <p:cNvGrpSpPr/>
          <p:nvPr/>
        </p:nvGrpSpPr>
        <p:grpSpPr>
          <a:xfrm>
            <a:off x="321097" y="7894860"/>
            <a:ext cx="2492499" cy="1406751"/>
            <a:chOff x="0" y="0"/>
            <a:chExt cx="656461" cy="370502"/>
          </a:xfrm>
        </p:grpSpPr>
        <p:sp>
          <p:nvSpPr>
            <p:cNvPr id="10" name="Freeform 10"/>
            <p:cNvSpPr/>
            <p:nvPr/>
          </p:nvSpPr>
          <p:spPr>
            <a:xfrm>
              <a:off x="0" y="0"/>
              <a:ext cx="656461" cy="370502"/>
            </a:xfrm>
            <a:custGeom>
              <a:avLst/>
              <a:gdLst/>
              <a:ahLst/>
              <a:cxnLst/>
              <a:rect l="l" t="t" r="r" b="b"/>
              <a:pathLst>
                <a:path w="656461" h="370502">
                  <a:moveTo>
                    <a:pt x="158410" y="0"/>
                  </a:moveTo>
                  <a:lnTo>
                    <a:pt x="498050" y="0"/>
                  </a:lnTo>
                  <a:cubicBezTo>
                    <a:pt x="540063" y="0"/>
                    <a:pt x="580356" y="16690"/>
                    <a:pt x="610063" y="46397"/>
                  </a:cubicBezTo>
                  <a:cubicBezTo>
                    <a:pt x="639771" y="76105"/>
                    <a:pt x="656461" y="116397"/>
                    <a:pt x="656461" y="158410"/>
                  </a:cubicBezTo>
                  <a:lnTo>
                    <a:pt x="656461" y="212092"/>
                  </a:lnTo>
                  <a:cubicBezTo>
                    <a:pt x="656461" y="254105"/>
                    <a:pt x="639771" y="294397"/>
                    <a:pt x="610063" y="324105"/>
                  </a:cubicBezTo>
                  <a:cubicBezTo>
                    <a:pt x="580356" y="353813"/>
                    <a:pt x="540063" y="370502"/>
                    <a:pt x="498050" y="370502"/>
                  </a:cubicBezTo>
                  <a:lnTo>
                    <a:pt x="158410" y="370502"/>
                  </a:lnTo>
                  <a:cubicBezTo>
                    <a:pt x="116397" y="370502"/>
                    <a:pt x="76105" y="353813"/>
                    <a:pt x="46397" y="324105"/>
                  </a:cubicBezTo>
                  <a:cubicBezTo>
                    <a:pt x="16690" y="294397"/>
                    <a:pt x="0" y="254105"/>
                    <a:pt x="0" y="212092"/>
                  </a:cubicBezTo>
                  <a:lnTo>
                    <a:pt x="0" y="158410"/>
                  </a:lnTo>
                  <a:cubicBezTo>
                    <a:pt x="0" y="116397"/>
                    <a:pt x="16690" y="76105"/>
                    <a:pt x="46397" y="46397"/>
                  </a:cubicBezTo>
                  <a:cubicBezTo>
                    <a:pt x="76105" y="16690"/>
                    <a:pt x="116397" y="0"/>
                    <a:pt x="158410" y="0"/>
                  </a:cubicBezTo>
                  <a:close/>
                </a:path>
              </a:pathLst>
            </a:custGeom>
            <a:solidFill>
              <a:srgbClr val="FFF1BA"/>
            </a:solidFill>
            <a:ln w="38100" cap="rnd">
              <a:solidFill>
                <a:srgbClr val="000000"/>
              </a:solidFill>
              <a:prstDash val="solid"/>
              <a:round/>
            </a:ln>
          </p:spPr>
          <p:txBody>
            <a:bodyPr/>
            <a:lstStyle/>
            <a:p>
              <a:endParaRPr lang="en-US"/>
            </a:p>
          </p:txBody>
        </p:sp>
        <p:sp>
          <p:nvSpPr>
            <p:cNvPr id="11" name="TextBox 11"/>
            <p:cNvSpPr txBox="1"/>
            <p:nvPr/>
          </p:nvSpPr>
          <p:spPr>
            <a:xfrm>
              <a:off x="0" y="-104775"/>
              <a:ext cx="656461" cy="475277"/>
            </a:xfrm>
            <a:prstGeom prst="rect">
              <a:avLst/>
            </a:prstGeom>
          </p:spPr>
          <p:txBody>
            <a:bodyPr lIns="50800" tIns="50800" rIns="50800" bIns="50800" rtlCol="0" anchor="ctr"/>
            <a:lstStyle/>
            <a:p>
              <a:pPr algn="ctr">
                <a:lnSpc>
                  <a:spcPts val="3080"/>
                </a:lnSpc>
              </a:pPr>
              <a:endParaRPr/>
            </a:p>
          </p:txBody>
        </p:sp>
      </p:grpSp>
      <p:grpSp>
        <p:nvGrpSpPr>
          <p:cNvPr id="12" name="Group 12"/>
          <p:cNvGrpSpPr/>
          <p:nvPr/>
        </p:nvGrpSpPr>
        <p:grpSpPr>
          <a:xfrm>
            <a:off x="612800" y="8294960"/>
            <a:ext cx="1909093" cy="606643"/>
            <a:chOff x="0" y="0"/>
            <a:chExt cx="502806" cy="159774"/>
          </a:xfrm>
        </p:grpSpPr>
        <p:sp>
          <p:nvSpPr>
            <p:cNvPr id="13" name="Freeform 13"/>
            <p:cNvSpPr/>
            <p:nvPr/>
          </p:nvSpPr>
          <p:spPr>
            <a:xfrm>
              <a:off x="0" y="0"/>
              <a:ext cx="502806" cy="159774"/>
            </a:xfrm>
            <a:custGeom>
              <a:avLst/>
              <a:gdLst/>
              <a:ahLst/>
              <a:cxnLst/>
              <a:rect l="l" t="t" r="r" b="b"/>
              <a:pathLst>
                <a:path w="502806" h="159774">
                  <a:moveTo>
                    <a:pt x="0" y="0"/>
                  </a:moveTo>
                  <a:lnTo>
                    <a:pt x="502806" y="0"/>
                  </a:lnTo>
                  <a:lnTo>
                    <a:pt x="502806" y="159774"/>
                  </a:lnTo>
                  <a:lnTo>
                    <a:pt x="0" y="159774"/>
                  </a:lnTo>
                  <a:close/>
                </a:path>
              </a:pathLst>
            </a:custGeom>
            <a:solidFill>
              <a:srgbClr val="FFFFFF"/>
            </a:solidFill>
          </p:spPr>
          <p:txBody>
            <a:bodyPr/>
            <a:lstStyle/>
            <a:p>
              <a:endParaRPr lang="en-US"/>
            </a:p>
          </p:txBody>
        </p:sp>
        <p:sp>
          <p:nvSpPr>
            <p:cNvPr id="14" name="TextBox 14"/>
            <p:cNvSpPr txBox="1"/>
            <p:nvPr/>
          </p:nvSpPr>
          <p:spPr>
            <a:xfrm>
              <a:off x="0" y="-104775"/>
              <a:ext cx="502806" cy="264549"/>
            </a:xfrm>
            <a:prstGeom prst="rect">
              <a:avLst/>
            </a:prstGeom>
          </p:spPr>
          <p:txBody>
            <a:bodyPr lIns="50800" tIns="50800" rIns="50800" bIns="50800" rtlCol="0" anchor="ctr"/>
            <a:lstStyle/>
            <a:p>
              <a:pPr algn="ctr">
                <a:lnSpc>
                  <a:spcPts val="3080"/>
                </a:lnSpc>
              </a:pPr>
              <a:endParaRPr/>
            </a:p>
          </p:txBody>
        </p:sp>
      </p:grpSp>
      <p:grpSp>
        <p:nvGrpSpPr>
          <p:cNvPr id="15" name="Group 15"/>
          <p:cNvGrpSpPr/>
          <p:nvPr/>
        </p:nvGrpSpPr>
        <p:grpSpPr>
          <a:xfrm>
            <a:off x="313432" y="4910727"/>
            <a:ext cx="2500164" cy="1537240"/>
            <a:chOff x="0" y="0"/>
            <a:chExt cx="658479" cy="404870"/>
          </a:xfrm>
        </p:grpSpPr>
        <p:sp>
          <p:nvSpPr>
            <p:cNvPr id="16" name="Freeform 16"/>
            <p:cNvSpPr/>
            <p:nvPr/>
          </p:nvSpPr>
          <p:spPr>
            <a:xfrm>
              <a:off x="0" y="0"/>
              <a:ext cx="658479" cy="404870"/>
            </a:xfrm>
            <a:custGeom>
              <a:avLst/>
              <a:gdLst/>
              <a:ahLst/>
              <a:cxnLst/>
              <a:rect l="l" t="t" r="r" b="b"/>
              <a:pathLst>
                <a:path w="658479" h="404870">
                  <a:moveTo>
                    <a:pt x="0" y="0"/>
                  </a:moveTo>
                  <a:lnTo>
                    <a:pt x="658479" y="0"/>
                  </a:lnTo>
                  <a:lnTo>
                    <a:pt x="658479" y="404870"/>
                  </a:lnTo>
                  <a:lnTo>
                    <a:pt x="0" y="404870"/>
                  </a:lnTo>
                  <a:close/>
                </a:path>
              </a:pathLst>
            </a:custGeom>
            <a:solidFill>
              <a:srgbClr val="FFC3C3"/>
            </a:solidFill>
          </p:spPr>
          <p:txBody>
            <a:bodyPr/>
            <a:lstStyle/>
            <a:p>
              <a:endParaRPr lang="en-US"/>
            </a:p>
          </p:txBody>
        </p:sp>
        <p:sp>
          <p:nvSpPr>
            <p:cNvPr id="17" name="TextBox 17"/>
            <p:cNvSpPr txBox="1"/>
            <p:nvPr/>
          </p:nvSpPr>
          <p:spPr>
            <a:xfrm>
              <a:off x="0" y="-114300"/>
              <a:ext cx="658479" cy="519170"/>
            </a:xfrm>
            <a:prstGeom prst="rect">
              <a:avLst/>
            </a:prstGeom>
          </p:spPr>
          <p:txBody>
            <a:bodyPr lIns="50800" tIns="50800" rIns="50800" bIns="50800" rtlCol="0" anchor="ctr"/>
            <a:lstStyle/>
            <a:p>
              <a:pPr algn="ctr">
                <a:lnSpc>
                  <a:spcPts val="3499"/>
                </a:lnSpc>
              </a:pPr>
              <a:r>
                <a:rPr lang="en-US" sz="2499">
                  <a:solidFill>
                    <a:srgbClr val="000000"/>
                  </a:solidFill>
                  <a:latin typeface="Agrandir"/>
                </a:rPr>
                <a:t>Reverse Analysis</a:t>
              </a:r>
            </a:p>
            <a:p>
              <a:pPr algn="ctr">
                <a:lnSpc>
                  <a:spcPts val="4200"/>
                </a:lnSpc>
              </a:pPr>
              <a:r>
                <a:rPr lang="en-US" sz="3000">
                  <a:solidFill>
                    <a:srgbClr val="000000"/>
                  </a:solidFill>
                  <a:latin typeface="Agrandir Bold"/>
                </a:rPr>
                <a:t>Objdump</a:t>
              </a:r>
            </a:p>
          </p:txBody>
        </p:sp>
      </p:grpSp>
      <p:sp>
        <p:nvSpPr>
          <p:cNvPr id="18" name="AutoShape 18"/>
          <p:cNvSpPr/>
          <p:nvPr/>
        </p:nvSpPr>
        <p:spPr>
          <a:xfrm flipH="1" flipV="1">
            <a:off x="1563514" y="6447967"/>
            <a:ext cx="3832" cy="1446893"/>
          </a:xfrm>
          <a:prstGeom prst="line">
            <a:avLst/>
          </a:prstGeom>
          <a:ln w="38100" cap="flat">
            <a:solidFill>
              <a:srgbClr val="000000"/>
            </a:solidFill>
            <a:prstDash val="solid"/>
            <a:headEnd type="none" w="sm" len="sm"/>
            <a:tailEnd type="arrow" w="med" len="sm"/>
          </a:ln>
        </p:spPr>
        <p:txBody>
          <a:bodyPr/>
          <a:lstStyle/>
          <a:p>
            <a:endParaRPr lang="en-US"/>
          </a:p>
        </p:txBody>
      </p:sp>
      <p:sp>
        <p:nvSpPr>
          <p:cNvPr id="19" name="AutoShape 19"/>
          <p:cNvSpPr/>
          <p:nvPr/>
        </p:nvSpPr>
        <p:spPr>
          <a:xfrm flipH="1">
            <a:off x="1563514" y="3463834"/>
            <a:ext cx="11497" cy="1446893"/>
          </a:xfrm>
          <a:prstGeom prst="line">
            <a:avLst/>
          </a:prstGeom>
          <a:ln w="38100" cap="flat">
            <a:solidFill>
              <a:srgbClr val="000000"/>
            </a:solidFill>
            <a:prstDash val="solid"/>
            <a:headEnd type="none" w="sm" len="sm"/>
            <a:tailEnd type="arrow" w="med" len="sm"/>
          </a:ln>
        </p:spPr>
        <p:txBody>
          <a:bodyPr/>
          <a:lstStyle/>
          <a:p>
            <a:endParaRPr lang="en-US"/>
          </a:p>
        </p:txBody>
      </p:sp>
      <p:grpSp>
        <p:nvGrpSpPr>
          <p:cNvPr id="20" name="Group 20"/>
          <p:cNvGrpSpPr/>
          <p:nvPr/>
        </p:nvGrpSpPr>
        <p:grpSpPr>
          <a:xfrm>
            <a:off x="4379496" y="4258265"/>
            <a:ext cx="3371850" cy="2842165"/>
            <a:chOff x="0" y="0"/>
            <a:chExt cx="888059" cy="748554"/>
          </a:xfrm>
        </p:grpSpPr>
        <p:sp>
          <p:nvSpPr>
            <p:cNvPr id="21" name="Freeform 21"/>
            <p:cNvSpPr/>
            <p:nvPr/>
          </p:nvSpPr>
          <p:spPr>
            <a:xfrm>
              <a:off x="0" y="0"/>
              <a:ext cx="888059" cy="748554"/>
            </a:xfrm>
            <a:custGeom>
              <a:avLst/>
              <a:gdLst/>
              <a:ahLst/>
              <a:cxnLst/>
              <a:rect l="l" t="t" r="r" b="b"/>
              <a:pathLst>
                <a:path w="888059" h="748554">
                  <a:moveTo>
                    <a:pt x="0" y="0"/>
                  </a:moveTo>
                  <a:lnTo>
                    <a:pt x="888059" y="0"/>
                  </a:lnTo>
                  <a:lnTo>
                    <a:pt x="888059" y="748554"/>
                  </a:lnTo>
                  <a:lnTo>
                    <a:pt x="0" y="748554"/>
                  </a:lnTo>
                  <a:close/>
                </a:path>
              </a:pathLst>
            </a:custGeom>
            <a:solidFill>
              <a:srgbClr val="FFC3C3"/>
            </a:solidFill>
          </p:spPr>
          <p:txBody>
            <a:bodyPr/>
            <a:lstStyle/>
            <a:p>
              <a:endParaRPr lang="en-US"/>
            </a:p>
          </p:txBody>
        </p:sp>
        <p:sp>
          <p:nvSpPr>
            <p:cNvPr id="22" name="TextBox 22"/>
            <p:cNvSpPr txBox="1"/>
            <p:nvPr/>
          </p:nvSpPr>
          <p:spPr>
            <a:xfrm>
              <a:off x="0" y="-114300"/>
              <a:ext cx="888059" cy="862854"/>
            </a:xfrm>
            <a:prstGeom prst="rect">
              <a:avLst/>
            </a:prstGeom>
          </p:spPr>
          <p:txBody>
            <a:bodyPr lIns="50800" tIns="50800" rIns="50800" bIns="50800" rtlCol="0" anchor="ctr"/>
            <a:lstStyle/>
            <a:p>
              <a:pPr algn="ctr">
                <a:lnSpc>
                  <a:spcPts val="3499"/>
                </a:lnSpc>
              </a:pPr>
              <a:r>
                <a:rPr lang="en-US" sz="2499">
                  <a:solidFill>
                    <a:srgbClr val="000000"/>
                  </a:solidFill>
                  <a:latin typeface="Agrandir"/>
                </a:rPr>
                <a:t>Instruction Embedding</a:t>
              </a:r>
            </a:p>
            <a:p>
              <a:pPr algn="ctr">
                <a:lnSpc>
                  <a:spcPts val="4200"/>
                </a:lnSpc>
              </a:pPr>
              <a:r>
                <a:rPr lang="en-US" sz="3000">
                  <a:solidFill>
                    <a:srgbClr val="000000"/>
                  </a:solidFill>
                  <a:latin typeface="Agrandir Bold"/>
                </a:rPr>
                <a:t> skip-gram model (Word2Vec)</a:t>
              </a:r>
            </a:p>
          </p:txBody>
        </p:sp>
      </p:grpSp>
      <p:grpSp>
        <p:nvGrpSpPr>
          <p:cNvPr id="23" name="Group 23"/>
          <p:cNvGrpSpPr/>
          <p:nvPr/>
        </p:nvGrpSpPr>
        <p:grpSpPr>
          <a:xfrm>
            <a:off x="9144000" y="4817310"/>
            <a:ext cx="4657725" cy="1728788"/>
            <a:chOff x="0" y="0"/>
            <a:chExt cx="1226726" cy="455319"/>
          </a:xfrm>
        </p:grpSpPr>
        <p:sp>
          <p:nvSpPr>
            <p:cNvPr id="24" name="Freeform 24"/>
            <p:cNvSpPr/>
            <p:nvPr/>
          </p:nvSpPr>
          <p:spPr>
            <a:xfrm>
              <a:off x="0" y="0"/>
              <a:ext cx="1226726" cy="455319"/>
            </a:xfrm>
            <a:custGeom>
              <a:avLst/>
              <a:gdLst/>
              <a:ahLst/>
              <a:cxnLst/>
              <a:rect l="l" t="t" r="r" b="b"/>
              <a:pathLst>
                <a:path w="1226726" h="455319">
                  <a:moveTo>
                    <a:pt x="0" y="0"/>
                  </a:moveTo>
                  <a:lnTo>
                    <a:pt x="1226726" y="0"/>
                  </a:lnTo>
                  <a:lnTo>
                    <a:pt x="1226726" y="455319"/>
                  </a:lnTo>
                  <a:lnTo>
                    <a:pt x="0" y="455319"/>
                  </a:lnTo>
                  <a:close/>
                </a:path>
              </a:pathLst>
            </a:custGeom>
            <a:solidFill>
              <a:srgbClr val="FFC3C3"/>
            </a:solidFill>
          </p:spPr>
          <p:txBody>
            <a:bodyPr/>
            <a:lstStyle/>
            <a:p>
              <a:endParaRPr lang="en-US"/>
            </a:p>
          </p:txBody>
        </p:sp>
        <p:sp>
          <p:nvSpPr>
            <p:cNvPr id="25" name="TextBox 25"/>
            <p:cNvSpPr txBox="1"/>
            <p:nvPr/>
          </p:nvSpPr>
          <p:spPr>
            <a:xfrm>
              <a:off x="0" y="-114300"/>
              <a:ext cx="1226726" cy="569619"/>
            </a:xfrm>
            <a:prstGeom prst="rect">
              <a:avLst/>
            </a:prstGeom>
          </p:spPr>
          <p:txBody>
            <a:bodyPr lIns="50800" tIns="50800" rIns="50800" bIns="50800" rtlCol="0" anchor="ctr"/>
            <a:lstStyle/>
            <a:p>
              <a:pPr algn="ctr">
                <a:lnSpc>
                  <a:spcPts val="3499"/>
                </a:lnSpc>
              </a:pPr>
              <a:r>
                <a:rPr lang="en-US" sz="2499">
                  <a:solidFill>
                    <a:srgbClr val="000000"/>
                  </a:solidFill>
                  <a:latin typeface="Agrandir"/>
                </a:rPr>
                <a:t>Model </a:t>
              </a:r>
            </a:p>
            <a:p>
              <a:pPr algn="ctr">
                <a:lnSpc>
                  <a:spcPts val="4200"/>
                </a:lnSpc>
              </a:pPr>
              <a:r>
                <a:rPr lang="en-US" sz="3000">
                  <a:solidFill>
                    <a:srgbClr val="000000"/>
                  </a:solidFill>
                  <a:latin typeface="Agrandir Bold"/>
                </a:rPr>
                <a:t>CNN+LSTM</a:t>
              </a:r>
            </a:p>
          </p:txBody>
        </p:sp>
      </p:grpSp>
      <p:grpSp>
        <p:nvGrpSpPr>
          <p:cNvPr id="26" name="Group 26"/>
          <p:cNvGrpSpPr/>
          <p:nvPr/>
        </p:nvGrpSpPr>
        <p:grpSpPr>
          <a:xfrm>
            <a:off x="15192375" y="5019716"/>
            <a:ext cx="2443162" cy="1323975"/>
            <a:chOff x="0" y="0"/>
            <a:chExt cx="643467" cy="348701"/>
          </a:xfrm>
        </p:grpSpPr>
        <p:sp>
          <p:nvSpPr>
            <p:cNvPr id="27" name="Freeform 27"/>
            <p:cNvSpPr/>
            <p:nvPr/>
          </p:nvSpPr>
          <p:spPr>
            <a:xfrm>
              <a:off x="0" y="0"/>
              <a:ext cx="643467" cy="348701"/>
            </a:xfrm>
            <a:custGeom>
              <a:avLst/>
              <a:gdLst/>
              <a:ahLst/>
              <a:cxnLst/>
              <a:rect l="l" t="t" r="r" b="b"/>
              <a:pathLst>
                <a:path w="643467" h="348701">
                  <a:moveTo>
                    <a:pt x="0" y="0"/>
                  </a:moveTo>
                  <a:lnTo>
                    <a:pt x="643467" y="0"/>
                  </a:lnTo>
                  <a:lnTo>
                    <a:pt x="643467" y="348701"/>
                  </a:lnTo>
                  <a:lnTo>
                    <a:pt x="0" y="348701"/>
                  </a:lnTo>
                  <a:close/>
                </a:path>
              </a:pathLst>
            </a:custGeom>
            <a:solidFill>
              <a:srgbClr val="FFC3C3"/>
            </a:solidFill>
          </p:spPr>
          <p:txBody>
            <a:bodyPr/>
            <a:lstStyle/>
            <a:p>
              <a:endParaRPr lang="en-US"/>
            </a:p>
          </p:txBody>
        </p:sp>
        <p:sp>
          <p:nvSpPr>
            <p:cNvPr id="28" name="TextBox 28"/>
            <p:cNvSpPr txBox="1"/>
            <p:nvPr/>
          </p:nvSpPr>
          <p:spPr>
            <a:xfrm>
              <a:off x="0" y="-114300"/>
              <a:ext cx="643467" cy="463001"/>
            </a:xfrm>
            <a:prstGeom prst="rect">
              <a:avLst/>
            </a:prstGeom>
          </p:spPr>
          <p:txBody>
            <a:bodyPr lIns="50800" tIns="50800" rIns="50800" bIns="50800" rtlCol="0" anchor="ctr"/>
            <a:lstStyle/>
            <a:p>
              <a:pPr algn="ctr">
                <a:lnSpc>
                  <a:spcPts val="3499"/>
                </a:lnSpc>
              </a:pPr>
              <a:r>
                <a:rPr lang="en-US" sz="2499">
                  <a:solidFill>
                    <a:srgbClr val="000000"/>
                  </a:solidFill>
                  <a:latin typeface="Agrandir"/>
                </a:rPr>
                <a:t>Function Similarity Value</a:t>
              </a:r>
            </a:p>
          </p:txBody>
        </p:sp>
      </p:grpSp>
      <p:sp>
        <p:nvSpPr>
          <p:cNvPr id="29" name="AutoShape 29"/>
          <p:cNvSpPr/>
          <p:nvPr/>
        </p:nvSpPr>
        <p:spPr>
          <a:xfrm>
            <a:off x="13801725" y="5681703"/>
            <a:ext cx="1390650" cy="0"/>
          </a:xfrm>
          <a:prstGeom prst="line">
            <a:avLst/>
          </a:prstGeom>
          <a:ln w="38100" cap="flat">
            <a:solidFill>
              <a:srgbClr val="000000"/>
            </a:solidFill>
            <a:prstDash val="solid"/>
            <a:headEnd type="none" w="sm" len="sm"/>
            <a:tailEnd type="triangle" w="lg" len="med"/>
          </a:ln>
        </p:spPr>
        <p:txBody>
          <a:bodyPr/>
          <a:lstStyle/>
          <a:p>
            <a:endParaRPr lang="en-US"/>
          </a:p>
        </p:txBody>
      </p:sp>
      <p:sp>
        <p:nvSpPr>
          <p:cNvPr id="30" name="AutoShape 30"/>
          <p:cNvSpPr/>
          <p:nvPr/>
        </p:nvSpPr>
        <p:spPr>
          <a:xfrm>
            <a:off x="2813596" y="5679347"/>
            <a:ext cx="1565900" cy="0"/>
          </a:xfrm>
          <a:prstGeom prst="line">
            <a:avLst/>
          </a:prstGeom>
          <a:ln w="38100" cap="flat">
            <a:solidFill>
              <a:srgbClr val="000000"/>
            </a:solidFill>
            <a:prstDash val="solid"/>
            <a:headEnd type="none" w="sm" len="sm"/>
            <a:tailEnd type="triangle" w="lg" len="med"/>
          </a:ln>
        </p:spPr>
        <p:txBody>
          <a:bodyPr/>
          <a:lstStyle/>
          <a:p>
            <a:endParaRPr lang="en-US"/>
          </a:p>
        </p:txBody>
      </p:sp>
      <p:sp>
        <p:nvSpPr>
          <p:cNvPr id="31" name="TextBox 31"/>
          <p:cNvSpPr txBox="1"/>
          <p:nvPr/>
        </p:nvSpPr>
        <p:spPr>
          <a:xfrm>
            <a:off x="0" y="-14917"/>
            <a:ext cx="12078811" cy="1247775"/>
          </a:xfrm>
          <a:prstGeom prst="rect">
            <a:avLst/>
          </a:prstGeom>
        </p:spPr>
        <p:txBody>
          <a:bodyPr lIns="0" tIns="0" rIns="0" bIns="0" rtlCol="0" anchor="t">
            <a:spAutoFit/>
          </a:bodyPr>
          <a:lstStyle/>
          <a:p>
            <a:pPr marL="0" lvl="0" indent="0" algn="ctr">
              <a:lnSpc>
                <a:spcPts val="8399"/>
              </a:lnSpc>
              <a:spcBef>
                <a:spcPct val="0"/>
              </a:spcBef>
            </a:pPr>
            <a:r>
              <a:rPr lang="en-US" sz="6999">
                <a:solidFill>
                  <a:srgbClr val="2B2B2B"/>
                </a:solidFill>
                <a:latin typeface="Agrandir"/>
              </a:rPr>
              <a:t>Mô hình  thực tế triển khai</a:t>
            </a:r>
          </a:p>
        </p:txBody>
      </p:sp>
      <p:sp>
        <p:nvSpPr>
          <p:cNvPr id="32" name="TextBox 32"/>
          <p:cNvSpPr txBox="1"/>
          <p:nvPr/>
        </p:nvSpPr>
        <p:spPr>
          <a:xfrm>
            <a:off x="612800" y="1509083"/>
            <a:ext cx="2208460" cy="548004"/>
          </a:xfrm>
          <a:prstGeom prst="rect">
            <a:avLst/>
          </a:prstGeom>
        </p:spPr>
        <p:txBody>
          <a:bodyPr lIns="0" tIns="0" rIns="0" bIns="0" rtlCol="0" anchor="t">
            <a:spAutoFit/>
          </a:bodyPr>
          <a:lstStyle/>
          <a:p>
            <a:pPr marL="0" lvl="0" indent="0" algn="l">
              <a:lnSpc>
                <a:spcPts val="3920"/>
              </a:lnSpc>
              <a:spcBef>
                <a:spcPct val="0"/>
              </a:spcBef>
            </a:pPr>
            <a:r>
              <a:rPr lang="en-US" sz="2800">
                <a:solidFill>
                  <a:srgbClr val="2B2B2B"/>
                </a:solidFill>
                <a:latin typeface="Agrandir"/>
              </a:rPr>
              <a:t>binary file 1</a:t>
            </a:r>
          </a:p>
        </p:txBody>
      </p:sp>
      <p:sp>
        <p:nvSpPr>
          <p:cNvPr id="33" name="TextBox 33"/>
          <p:cNvSpPr txBox="1"/>
          <p:nvPr/>
        </p:nvSpPr>
        <p:spPr>
          <a:xfrm>
            <a:off x="897249" y="2424544"/>
            <a:ext cx="1340194" cy="548004"/>
          </a:xfrm>
          <a:prstGeom prst="rect">
            <a:avLst/>
          </a:prstGeom>
        </p:spPr>
        <p:txBody>
          <a:bodyPr lIns="0" tIns="0" rIns="0" bIns="0" rtlCol="0" anchor="t">
            <a:spAutoFit/>
          </a:bodyPr>
          <a:lstStyle/>
          <a:p>
            <a:pPr marL="0" lvl="0" indent="0" algn="l">
              <a:lnSpc>
                <a:spcPts val="3920"/>
              </a:lnSpc>
              <a:spcBef>
                <a:spcPct val="0"/>
              </a:spcBef>
            </a:pPr>
            <a:r>
              <a:rPr lang="en-US" sz="2800">
                <a:solidFill>
                  <a:srgbClr val="2B2B2B"/>
                </a:solidFill>
                <a:latin typeface="Agrandir"/>
              </a:rPr>
              <a:t>funct1</a:t>
            </a:r>
          </a:p>
        </p:txBody>
      </p:sp>
      <p:sp>
        <p:nvSpPr>
          <p:cNvPr id="34" name="TextBox 34"/>
          <p:cNvSpPr txBox="1"/>
          <p:nvPr/>
        </p:nvSpPr>
        <p:spPr>
          <a:xfrm>
            <a:off x="463116" y="9177787"/>
            <a:ext cx="2208460" cy="548004"/>
          </a:xfrm>
          <a:prstGeom prst="rect">
            <a:avLst/>
          </a:prstGeom>
        </p:spPr>
        <p:txBody>
          <a:bodyPr lIns="0" tIns="0" rIns="0" bIns="0" rtlCol="0" anchor="t">
            <a:spAutoFit/>
          </a:bodyPr>
          <a:lstStyle/>
          <a:p>
            <a:pPr marL="0" lvl="0" indent="0" algn="l">
              <a:lnSpc>
                <a:spcPts val="3920"/>
              </a:lnSpc>
              <a:spcBef>
                <a:spcPct val="0"/>
              </a:spcBef>
            </a:pPr>
            <a:r>
              <a:rPr lang="en-US" sz="2800">
                <a:solidFill>
                  <a:srgbClr val="2B2B2B"/>
                </a:solidFill>
                <a:latin typeface="Agrandir"/>
              </a:rPr>
              <a:t>binary file 2</a:t>
            </a:r>
          </a:p>
        </p:txBody>
      </p:sp>
      <p:sp>
        <p:nvSpPr>
          <p:cNvPr id="35" name="TextBox 35"/>
          <p:cNvSpPr txBox="1"/>
          <p:nvPr/>
        </p:nvSpPr>
        <p:spPr>
          <a:xfrm>
            <a:off x="908746" y="8266385"/>
            <a:ext cx="1332530" cy="548004"/>
          </a:xfrm>
          <a:prstGeom prst="rect">
            <a:avLst/>
          </a:prstGeom>
        </p:spPr>
        <p:txBody>
          <a:bodyPr lIns="0" tIns="0" rIns="0" bIns="0" rtlCol="0" anchor="t">
            <a:spAutoFit/>
          </a:bodyPr>
          <a:lstStyle/>
          <a:p>
            <a:pPr marL="0" lvl="0" indent="0" algn="l">
              <a:lnSpc>
                <a:spcPts val="3920"/>
              </a:lnSpc>
              <a:spcBef>
                <a:spcPct val="0"/>
              </a:spcBef>
            </a:pPr>
            <a:r>
              <a:rPr lang="en-US" sz="2800">
                <a:solidFill>
                  <a:srgbClr val="2B2B2B"/>
                </a:solidFill>
                <a:latin typeface="Agrandir"/>
              </a:rPr>
              <a:t>funct2</a:t>
            </a:r>
          </a:p>
        </p:txBody>
      </p:sp>
      <p:sp>
        <p:nvSpPr>
          <p:cNvPr id="36" name="AutoShape 36"/>
          <p:cNvSpPr/>
          <p:nvPr/>
        </p:nvSpPr>
        <p:spPr>
          <a:xfrm>
            <a:off x="7751346" y="5679347"/>
            <a:ext cx="1392654" cy="2356"/>
          </a:xfrm>
          <a:prstGeom prst="line">
            <a:avLst/>
          </a:prstGeom>
          <a:ln w="38100" cap="flat">
            <a:solidFill>
              <a:srgbClr val="000000"/>
            </a:solidFill>
            <a:prstDash val="solid"/>
            <a:headEnd type="none" w="sm" len="sm"/>
            <a:tailEnd type="triangle" w="lg" len="med"/>
          </a:ln>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Freeform 2"/>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3" name="Picture 3"/>
          <p:cNvPicPr>
            <a:picLocks noChangeAspect="1"/>
          </p:cNvPicPr>
          <p:nvPr/>
        </p:nvPicPr>
        <p:blipFill>
          <a:blip r:embed="rId5">
            <a:alphaModFix amt="25000"/>
          </a:blip>
          <a:srcRect/>
          <a:stretch>
            <a:fillRect/>
          </a:stretch>
        </p:blipFill>
        <p:spPr>
          <a:xfrm rot="-2932469">
            <a:off x="-2458732" y="-2682360"/>
            <a:ext cx="14388035" cy="16061643"/>
          </a:xfrm>
          <a:prstGeom prst="rect">
            <a:avLst/>
          </a:prstGeom>
        </p:spPr>
      </p:pic>
      <p:sp>
        <p:nvSpPr>
          <p:cNvPr id="4" name="TextBox 4"/>
          <p:cNvSpPr txBox="1"/>
          <p:nvPr/>
        </p:nvSpPr>
        <p:spPr>
          <a:xfrm>
            <a:off x="314325" y="81932"/>
            <a:ext cx="7937046" cy="1247775"/>
          </a:xfrm>
          <a:prstGeom prst="rect">
            <a:avLst/>
          </a:prstGeom>
        </p:spPr>
        <p:txBody>
          <a:bodyPr lIns="0" tIns="0" rIns="0" bIns="0" rtlCol="0" anchor="t">
            <a:spAutoFit/>
          </a:bodyPr>
          <a:lstStyle/>
          <a:p>
            <a:pPr marL="0" lvl="0" indent="0" algn="l">
              <a:lnSpc>
                <a:spcPts val="8399"/>
              </a:lnSpc>
              <a:spcBef>
                <a:spcPct val="0"/>
              </a:spcBef>
            </a:pPr>
            <a:r>
              <a:rPr lang="en-US" sz="6999">
                <a:solidFill>
                  <a:srgbClr val="2B2B2B"/>
                </a:solidFill>
                <a:latin typeface="Agrandir"/>
              </a:rPr>
              <a:t>Normalize operand</a:t>
            </a:r>
          </a:p>
        </p:txBody>
      </p:sp>
      <p:graphicFrame>
        <p:nvGraphicFramePr>
          <p:cNvPr id="5" name="Table 5"/>
          <p:cNvGraphicFramePr>
            <a:graphicFrameLocks noGrp="1"/>
          </p:cNvGraphicFramePr>
          <p:nvPr/>
        </p:nvGraphicFramePr>
        <p:xfrm>
          <a:off x="297656" y="1329707"/>
          <a:ext cx="17692687" cy="8410575"/>
        </p:xfrm>
        <a:graphic>
          <a:graphicData uri="http://schemas.openxmlformats.org/drawingml/2006/table">
            <a:tbl>
              <a:tblPr/>
              <a:tblGrid>
                <a:gridCol w="9191032">
                  <a:extLst>
                    <a:ext uri="{9D8B030D-6E8A-4147-A177-3AD203B41FA5}">
                      <a16:colId xmlns:a16="http://schemas.microsoft.com/office/drawing/2014/main" val="20000"/>
                    </a:ext>
                  </a:extLst>
                </a:gridCol>
                <a:gridCol w="8501656">
                  <a:extLst>
                    <a:ext uri="{9D8B030D-6E8A-4147-A177-3AD203B41FA5}">
                      <a16:colId xmlns:a16="http://schemas.microsoft.com/office/drawing/2014/main" val="20001"/>
                    </a:ext>
                  </a:extLst>
                </a:gridCol>
              </a:tblGrid>
              <a:tr h="1373155">
                <a:tc>
                  <a:txBody>
                    <a:bodyPr/>
                    <a:lstStyle/>
                    <a:p>
                      <a:pPr algn="ctr">
                        <a:lnSpc>
                          <a:spcPts val="7000"/>
                        </a:lnSpc>
                        <a:defRPr/>
                      </a:pPr>
                      <a:r>
                        <a:rPr lang="en-US" sz="5000">
                          <a:solidFill>
                            <a:srgbClr val="2B2B2B"/>
                          </a:solidFill>
                          <a:latin typeface="Agrandir"/>
                        </a:rPr>
                        <a:t>Original instruction</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6E4E3"/>
                    </a:solidFill>
                  </a:tcPr>
                </a:tc>
                <a:tc>
                  <a:txBody>
                    <a:bodyPr/>
                    <a:lstStyle/>
                    <a:p>
                      <a:pPr algn="ctr">
                        <a:lnSpc>
                          <a:spcPts val="7000"/>
                        </a:lnSpc>
                        <a:defRPr/>
                      </a:pPr>
                      <a:r>
                        <a:rPr lang="en-US" sz="5000">
                          <a:solidFill>
                            <a:srgbClr val="2B2B2B"/>
                          </a:solidFill>
                          <a:latin typeface="Agrandir"/>
                        </a:rPr>
                        <a:t>Normalized instruction</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6E4E3"/>
                    </a:solidFill>
                  </a:tcPr>
                </a:tc>
                <a:extLst>
                  <a:ext uri="{0D108BD9-81ED-4DB2-BD59-A6C34878D82A}">
                    <a16:rowId xmlns:a16="http://schemas.microsoft.com/office/drawing/2014/main" val="10000"/>
                  </a:ext>
                </a:extLst>
              </a:tr>
              <a:tr h="1172903">
                <a:tc>
                  <a:txBody>
                    <a:bodyPr/>
                    <a:lstStyle/>
                    <a:p>
                      <a:pPr algn="ctr">
                        <a:lnSpc>
                          <a:spcPts val="5599"/>
                        </a:lnSpc>
                        <a:defRPr/>
                      </a:pPr>
                      <a:r>
                        <a:rPr lang="en-US" sz="3999">
                          <a:solidFill>
                            <a:srgbClr val="2B2B2B"/>
                          </a:solidFill>
                          <a:latin typeface="Agrandir"/>
                        </a:rPr>
                        <a:t>push ebp </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5599"/>
                        </a:lnSpc>
                        <a:defRPr/>
                      </a:pPr>
                      <a:r>
                        <a:rPr lang="en-US" sz="3999">
                          <a:solidFill>
                            <a:srgbClr val="2B2B2B"/>
                          </a:solidFill>
                          <a:latin typeface="Agrandir"/>
                        </a:rPr>
                        <a:t>push TypeOne</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extLst>
                  <a:ext uri="{0D108BD9-81ED-4DB2-BD59-A6C34878D82A}">
                    <a16:rowId xmlns:a16="http://schemas.microsoft.com/office/drawing/2014/main" val="10001"/>
                  </a:ext>
                </a:extLst>
              </a:tr>
              <a:tr h="1172903">
                <a:tc>
                  <a:txBody>
                    <a:bodyPr/>
                    <a:lstStyle/>
                    <a:p>
                      <a:pPr algn="ctr">
                        <a:lnSpc>
                          <a:spcPts val="5599"/>
                        </a:lnSpc>
                        <a:defRPr/>
                      </a:pPr>
                      <a:r>
                        <a:rPr lang="en-US" sz="3999">
                          <a:solidFill>
                            <a:srgbClr val="2B2B2B"/>
                          </a:solidFill>
                          <a:latin typeface="Agrandir"/>
                        </a:rPr>
                        <a:t>jl loc 804B271</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5599"/>
                        </a:lnSpc>
                        <a:defRPr/>
                      </a:pPr>
                      <a:r>
                        <a:rPr lang="en-US" sz="3999">
                          <a:solidFill>
                            <a:srgbClr val="2B2B2B"/>
                          </a:solidFill>
                          <a:latin typeface="Agrandir"/>
                        </a:rPr>
                        <a:t>jl TypeSeven</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extLst>
                  <a:ext uri="{0D108BD9-81ED-4DB2-BD59-A6C34878D82A}">
                    <a16:rowId xmlns:a16="http://schemas.microsoft.com/office/drawing/2014/main" val="10002"/>
                  </a:ext>
                </a:extLst>
              </a:tr>
              <a:tr h="1172903">
                <a:tc>
                  <a:txBody>
                    <a:bodyPr/>
                    <a:lstStyle/>
                    <a:p>
                      <a:pPr algn="ctr">
                        <a:lnSpc>
                          <a:spcPts val="5599"/>
                        </a:lnSpc>
                        <a:defRPr/>
                      </a:pPr>
                      <a:r>
                        <a:rPr lang="en-US" sz="3999">
                          <a:solidFill>
                            <a:srgbClr val="2B2B2B"/>
                          </a:solidFill>
                          <a:latin typeface="Agrandir"/>
                        </a:rPr>
                        <a:t>sub esp, 18h </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5599"/>
                        </a:lnSpc>
                        <a:defRPr/>
                      </a:pPr>
                      <a:r>
                        <a:rPr lang="en-US" sz="3999">
                          <a:solidFill>
                            <a:srgbClr val="2B2B2B"/>
                          </a:solidFill>
                          <a:latin typeface="Agrandir"/>
                        </a:rPr>
                        <a:t>sub TypeOne, TypeFive</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extLst>
                  <a:ext uri="{0D108BD9-81ED-4DB2-BD59-A6C34878D82A}">
                    <a16:rowId xmlns:a16="http://schemas.microsoft.com/office/drawing/2014/main" val="10003"/>
                  </a:ext>
                </a:extLst>
              </a:tr>
              <a:tr h="1172903">
                <a:tc>
                  <a:txBody>
                    <a:bodyPr/>
                    <a:lstStyle/>
                    <a:p>
                      <a:pPr algn="ctr">
                        <a:lnSpc>
                          <a:spcPts val="5599"/>
                        </a:lnSpc>
                        <a:defRPr/>
                      </a:pPr>
                      <a:r>
                        <a:rPr lang="en-US" sz="3999">
                          <a:solidFill>
                            <a:srgbClr val="2B2B2B"/>
                          </a:solidFill>
                          <a:latin typeface="Agrandir"/>
                        </a:rPr>
                        <a:t>mov dword ptr [esp+74h], 0 </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5599"/>
                        </a:lnSpc>
                        <a:defRPr/>
                      </a:pPr>
                      <a:r>
                        <a:rPr lang="en-US" sz="3999">
                          <a:solidFill>
                            <a:srgbClr val="2B2B2B"/>
                          </a:solidFill>
                          <a:latin typeface="Agrandir"/>
                        </a:rPr>
                        <a:t>mov TypeThree, TypeFive</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extLst>
                  <a:ext uri="{0D108BD9-81ED-4DB2-BD59-A6C34878D82A}">
                    <a16:rowId xmlns:a16="http://schemas.microsoft.com/office/drawing/2014/main" val="10004"/>
                  </a:ext>
                </a:extLst>
              </a:tr>
              <a:tr h="1172903">
                <a:tc>
                  <a:txBody>
                    <a:bodyPr/>
                    <a:lstStyle/>
                    <a:p>
                      <a:pPr algn="ctr">
                        <a:lnSpc>
                          <a:spcPts val="5599"/>
                        </a:lnSpc>
                        <a:defRPr/>
                      </a:pPr>
                      <a:r>
                        <a:rPr lang="en-US" sz="3999">
                          <a:solidFill>
                            <a:srgbClr val="2B2B2B"/>
                          </a:solidFill>
                          <a:latin typeface="Agrandir"/>
                        </a:rPr>
                        <a:t>lea eax, [ebp+esi*2+0] </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5599"/>
                        </a:lnSpc>
                        <a:defRPr/>
                      </a:pPr>
                      <a:r>
                        <a:rPr lang="en-US" sz="3999">
                          <a:solidFill>
                            <a:srgbClr val="2B2B2B"/>
                          </a:solidFill>
                          <a:latin typeface="Agrandir"/>
                        </a:rPr>
                        <a:t>lea TypeOne, TypeFour</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extLst>
                  <a:ext uri="{0D108BD9-81ED-4DB2-BD59-A6C34878D82A}">
                    <a16:rowId xmlns:a16="http://schemas.microsoft.com/office/drawing/2014/main" val="10005"/>
                  </a:ext>
                </a:extLst>
              </a:tr>
              <a:tr h="1172903">
                <a:tc>
                  <a:txBody>
                    <a:bodyPr/>
                    <a:lstStyle/>
                    <a:p>
                      <a:pPr algn="ctr">
                        <a:lnSpc>
                          <a:spcPts val="5599"/>
                        </a:lnSpc>
                        <a:defRPr/>
                      </a:pPr>
                      <a:r>
                        <a:rPr lang="en-US" sz="3999">
                          <a:solidFill>
                            <a:srgbClr val="2B2B2B"/>
                          </a:solidFill>
                          <a:latin typeface="Agrandir"/>
                        </a:rPr>
                        <a:t>call exit </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5599"/>
                        </a:lnSpc>
                        <a:defRPr/>
                      </a:pPr>
                      <a:r>
                        <a:rPr lang="en-US" sz="3999">
                          <a:solidFill>
                            <a:srgbClr val="2B2B2B"/>
                          </a:solidFill>
                          <a:latin typeface="Agrandir"/>
                        </a:rPr>
                        <a:t>call TypeSix</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Freeform 2"/>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3" name="Picture 3"/>
          <p:cNvPicPr>
            <a:picLocks noChangeAspect="1"/>
          </p:cNvPicPr>
          <p:nvPr/>
        </p:nvPicPr>
        <p:blipFill>
          <a:blip r:embed="rId5">
            <a:alphaModFix amt="25000"/>
          </a:blip>
          <a:srcRect/>
          <a:stretch>
            <a:fillRect/>
          </a:stretch>
        </p:blipFill>
        <p:spPr>
          <a:xfrm rot="-2932469">
            <a:off x="-2458732" y="-2682360"/>
            <a:ext cx="14388035" cy="16061643"/>
          </a:xfrm>
          <a:prstGeom prst="rect">
            <a:avLst/>
          </a:prstGeom>
        </p:spPr>
      </p:pic>
      <p:sp>
        <p:nvSpPr>
          <p:cNvPr id="4" name="TextBox 4"/>
          <p:cNvSpPr txBox="1"/>
          <p:nvPr/>
        </p:nvSpPr>
        <p:spPr>
          <a:xfrm>
            <a:off x="314325" y="81932"/>
            <a:ext cx="7937046" cy="1247775"/>
          </a:xfrm>
          <a:prstGeom prst="rect">
            <a:avLst/>
          </a:prstGeom>
        </p:spPr>
        <p:txBody>
          <a:bodyPr lIns="0" tIns="0" rIns="0" bIns="0" rtlCol="0" anchor="t">
            <a:spAutoFit/>
          </a:bodyPr>
          <a:lstStyle/>
          <a:p>
            <a:pPr marL="0" lvl="0" indent="0" algn="l">
              <a:lnSpc>
                <a:spcPts val="8399"/>
              </a:lnSpc>
              <a:spcBef>
                <a:spcPct val="0"/>
              </a:spcBef>
            </a:pPr>
            <a:r>
              <a:rPr lang="en-US" sz="6999">
                <a:solidFill>
                  <a:srgbClr val="2B2B2B"/>
                </a:solidFill>
                <a:latin typeface="Agrandir"/>
              </a:rPr>
              <a:t>Normalize operand</a:t>
            </a:r>
          </a:p>
        </p:txBody>
      </p:sp>
      <p:graphicFrame>
        <p:nvGraphicFramePr>
          <p:cNvPr id="5" name="Table 5"/>
          <p:cNvGraphicFramePr>
            <a:graphicFrameLocks noGrp="1"/>
          </p:cNvGraphicFramePr>
          <p:nvPr/>
        </p:nvGraphicFramePr>
        <p:xfrm>
          <a:off x="314325" y="1329707"/>
          <a:ext cx="17692687" cy="8580882"/>
        </p:xfrm>
        <a:graphic>
          <a:graphicData uri="http://schemas.openxmlformats.org/drawingml/2006/table">
            <a:tbl>
              <a:tblPr/>
              <a:tblGrid>
                <a:gridCol w="11240010">
                  <a:extLst>
                    <a:ext uri="{9D8B030D-6E8A-4147-A177-3AD203B41FA5}">
                      <a16:colId xmlns:a16="http://schemas.microsoft.com/office/drawing/2014/main" val="20000"/>
                    </a:ext>
                  </a:extLst>
                </a:gridCol>
                <a:gridCol w="6452678">
                  <a:extLst>
                    <a:ext uri="{9D8B030D-6E8A-4147-A177-3AD203B41FA5}">
                      <a16:colId xmlns:a16="http://schemas.microsoft.com/office/drawing/2014/main" val="20001"/>
                    </a:ext>
                  </a:extLst>
                </a:gridCol>
              </a:tblGrid>
              <a:tr h="1172877">
                <a:tc>
                  <a:txBody>
                    <a:bodyPr/>
                    <a:lstStyle/>
                    <a:p>
                      <a:pPr algn="ctr">
                        <a:lnSpc>
                          <a:spcPts val="5599"/>
                        </a:lnSpc>
                        <a:defRPr/>
                      </a:pPr>
                      <a:r>
                        <a:rPr lang="en-US" sz="3999">
                          <a:solidFill>
                            <a:srgbClr val="2B2B2B"/>
                          </a:solidFill>
                          <a:latin typeface="Agrandir"/>
                        </a:rPr>
                        <a:t>Original instruction</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6E4E3"/>
                    </a:solidFill>
                  </a:tcPr>
                </a:tc>
                <a:tc>
                  <a:txBody>
                    <a:bodyPr/>
                    <a:lstStyle/>
                    <a:p>
                      <a:pPr algn="ctr">
                        <a:lnSpc>
                          <a:spcPts val="5599"/>
                        </a:lnSpc>
                        <a:defRPr/>
                      </a:pPr>
                      <a:r>
                        <a:rPr lang="en-US" sz="3999">
                          <a:solidFill>
                            <a:srgbClr val="2B2B2B"/>
                          </a:solidFill>
                          <a:latin typeface="Agrandir"/>
                        </a:rPr>
                        <a:t>Normalized instruction</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6E4E3"/>
                    </a:solidFill>
                  </a:tcPr>
                </a:tc>
                <a:extLst>
                  <a:ext uri="{0D108BD9-81ED-4DB2-BD59-A6C34878D82A}">
                    <a16:rowId xmlns:a16="http://schemas.microsoft.com/office/drawing/2014/main" val="10000"/>
                  </a:ext>
                </a:extLst>
              </a:tr>
              <a:tr h="982165">
                <a:tc>
                  <a:txBody>
                    <a:bodyPr/>
                    <a:lstStyle/>
                    <a:p>
                      <a:pPr algn="ctr">
                        <a:lnSpc>
                          <a:spcPts val="4200"/>
                        </a:lnSpc>
                        <a:defRPr/>
                      </a:pPr>
                      <a:r>
                        <a:rPr lang="en-US" sz="3000">
                          <a:solidFill>
                            <a:srgbClr val="2B2B2B"/>
                          </a:solidFill>
                          <a:latin typeface="Agrandir"/>
                        </a:rPr>
                        <a:t>General Register</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4200"/>
                        </a:lnSpc>
                        <a:defRPr/>
                      </a:pPr>
                      <a:r>
                        <a:rPr lang="en-US" sz="3000">
                          <a:solidFill>
                            <a:srgbClr val="2B2B2B"/>
                          </a:solidFill>
                          <a:latin typeface="Agrandir"/>
                        </a:rPr>
                        <a:t>TypeOne</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extLst>
                  <a:ext uri="{0D108BD9-81ED-4DB2-BD59-A6C34878D82A}">
                    <a16:rowId xmlns:a16="http://schemas.microsoft.com/office/drawing/2014/main" val="10001"/>
                  </a:ext>
                </a:extLst>
              </a:tr>
              <a:tr h="982165">
                <a:tc>
                  <a:txBody>
                    <a:bodyPr/>
                    <a:lstStyle/>
                    <a:p>
                      <a:pPr algn="ctr">
                        <a:lnSpc>
                          <a:spcPts val="4200"/>
                        </a:lnSpc>
                        <a:defRPr/>
                      </a:pPr>
                      <a:r>
                        <a:rPr lang="en-US" sz="3000">
                          <a:solidFill>
                            <a:srgbClr val="2B2B2B"/>
                          </a:solidFill>
                          <a:latin typeface="Agrandir"/>
                        </a:rPr>
                        <a:t>Direct Memory Reference</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4200"/>
                        </a:lnSpc>
                        <a:defRPr/>
                      </a:pPr>
                      <a:r>
                        <a:rPr lang="en-US" sz="3000">
                          <a:solidFill>
                            <a:srgbClr val="2B2B2B"/>
                          </a:solidFill>
                          <a:latin typeface="Agrandir"/>
                        </a:rPr>
                        <a:t>TypeTwo</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extLst>
                  <a:ext uri="{0D108BD9-81ED-4DB2-BD59-A6C34878D82A}">
                    <a16:rowId xmlns:a16="http://schemas.microsoft.com/office/drawing/2014/main" val="10002"/>
                  </a:ext>
                </a:extLst>
              </a:tr>
              <a:tr h="982165">
                <a:tc>
                  <a:txBody>
                    <a:bodyPr/>
                    <a:lstStyle/>
                    <a:p>
                      <a:pPr algn="ctr">
                        <a:lnSpc>
                          <a:spcPts val="4200"/>
                        </a:lnSpc>
                        <a:defRPr/>
                      </a:pPr>
                      <a:r>
                        <a:rPr lang="en-US" sz="3000">
                          <a:solidFill>
                            <a:srgbClr val="2B2B2B"/>
                          </a:solidFill>
                          <a:latin typeface="Agrandir"/>
                        </a:rPr>
                        <a:t>Memory Ref [Base Reg + Index Reg]</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4200"/>
                        </a:lnSpc>
                        <a:defRPr/>
                      </a:pPr>
                      <a:r>
                        <a:rPr lang="en-US" sz="3000">
                          <a:solidFill>
                            <a:srgbClr val="2B2B2B"/>
                          </a:solidFill>
                          <a:latin typeface="Agrandir"/>
                        </a:rPr>
                        <a:t>TypeThree</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extLst>
                  <a:ext uri="{0D108BD9-81ED-4DB2-BD59-A6C34878D82A}">
                    <a16:rowId xmlns:a16="http://schemas.microsoft.com/office/drawing/2014/main" val="10003"/>
                  </a:ext>
                </a:extLst>
              </a:tr>
              <a:tr h="1482667">
                <a:tc>
                  <a:txBody>
                    <a:bodyPr/>
                    <a:lstStyle/>
                    <a:p>
                      <a:pPr algn="ctr">
                        <a:lnSpc>
                          <a:spcPts val="4200"/>
                        </a:lnSpc>
                        <a:defRPr/>
                      </a:pPr>
                      <a:r>
                        <a:rPr lang="en-US" sz="3000">
                          <a:solidFill>
                            <a:srgbClr val="2B2B2B"/>
                          </a:solidFill>
                          <a:latin typeface="Agrandir"/>
                        </a:rPr>
                        <a:t>Memory Reg [Base Reg + Index Reg + Displacement]</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4200"/>
                        </a:lnSpc>
                        <a:defRPr/>
                      </a:pPr>
                      <a:r>
                        <a:rPr lang="en-US" sz="3000">
                          <a:solidFill>
                            <a:srgbClr val="2B2B2B"/>
                          </a:solidFill>
                          <a:latin typeface="Agrandir"/>
                        </a:rPr>
                        <a:t>TypeFour</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extLst>
                  <a:ext uri="{0D108BD9-81ED-4DB2-BD59-A6C34878D82A}">
                    <a16:rowId xmlns:a16="http://schemas.microsoft.com/office/drawing/2014/main" val="10004"/>
                  </a:ext>
                </a:extLst>
              </a:tr>
              <a:tr h="1014512">
                <a:tc>
                  <a:txBody>
                    <a:bodyPr/>
                    <a:lstStyle/>
                    <a:p>
                      <a:pPr algn="ctr">
                        <a:lnSpc>
                          <a:spcPts val="4200"/>
                        </a:lnSpc>
                        <a:defRPr/>
                      </a:pPr>
                      <a:r>
                        <a:rPr lang="en-US" sz="3000">
                          <a:solidFill>
                            <a:srgbClr val="2B2B2B"/>
                          </a:solidFill>
                          <a:latin typeface="Agrandir"/>
                        </a:rPr>
                        <a:t>Immediate Value</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4200"/>
                        </a:lnSpc>
                        <a:defRPr/>
                      </a:pPr>
                      <a:r>
                        <a:rPr lang="en-US" sz="3000">
                          <a:solidFill>
                            <a:srgbClr val="2B2B2B"/>
                          </a:solidFill>
                          <a:latin typeface="Agrandir"/>
                        </a:rPr>
                        <a:t>TypeFive</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extLst>
                  <a:ext uri="{0D108BD9-81ED-4DB2-BD59-A6C34878D82A}">
                    <a16:rowId xmlns:a16="http://schemas.microsoft.com/office/drawing/2014/main" val="10005"/>
                  </a:ext>
                </a:extLst>
              </a:tr>
              <a:tr h="982165">
                <a:tc>
                  <a:txBody>
                    <a:bodyPr/>
                    <a:lstStyle/>
                    <a:p>
                      <a:pPr algn="ctr">
                        <a:lnSpc>
                          <a:spcPts val="4200"/>
                        </a:lnSpc>
                        <a:defRPr/>
                      </a:pPr>
                      <a:r>
                        <a:rPr lang="en-US" sz="3000">
                          <a:solidFill>
                            <a:srgbClr val="2B2B2B"/>
                          </a:solidFill>
                          <a:latin typeface="Agrandir"/>
                        </a:rPr>
                        <a:t>Immediate Far/Near Address</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4200"/>
                        </a:lnSpc>
                        <a:defRPr/>
                      </a:pPr>
                      <a:r>
                        <a:rPr lang="en-US" sz="3000">
                          <a:solidFill>
                            <a:srgbClr val="2B2B2B"/>
                          </a:solidFill>
                          <a:latin typeface="Agrandir"/>
                        </a:rPr>
                        <a:t>TypeSix/TypeSeven</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extLst>
                  <a:ext uri="{0D108BD9-81ED-4DB2-BD59-A6C34878D82A}">
                    <a16:rowId xmlns:a16="http://schemas.microsoft.com/office/drawing/2014/main" val="10006"/>
                  </a:ext>
                </a:extLst>
              </a:tr>
              <a:tr h="982165">
                <a:tc>
                  <a:txBody>
                    <a:bodyPr/>
                    <a:lstStyle/>
                    <a:p>
                      <a:pPr algn="ctr">
                        <a:lnSpc>
                          <a:spcPts val="4200"/>
                        </a:lnSpc>
                        <a:defRPr/>
                      </a:pPr>
                      <a:r>
                        <a:rPr lang="en-US" sz="3000">
                          <a:solidFill>
                            <a:srgbClr val="2B2B2B"/>
                          </a:solidFill>
                          <a:latin typeface="Agrandir"/>
                        </a:rPr>
                        <a:t>Other Type</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tc>
                  <a:txBody>
                    <a:bodyPr/>
                    <a:lstStyle/>
                    <a:p>
                      <a:pPr algn="ctr">
                        <a:lnSpc>
                          <a:spcPts val="4200"/>
                        </a:lnSpc>
                        <a:defRPr/>
                      </a:pPr>
                      <a:r>
                        <a:rPr lang="en-US" sz="3000">
                          <a:solidFill>
                            <a:srgbClr val="2B2B2B"/>
                          </a:solidFill>
                          <a:latin typeface="Agrandir"/>
                        </a:rPr>
                        <a:t>TypeEight</a:t>
                      </a:r>
                      <a:endParaRPr lang="en-US" sz="1100"/>
                    </a:p>
                  </a:txBody>
                  <a:tcPr marL="190500" marR="190500" marT="190500" marB="190500" anchor="ctr">
                    <a:lnL w="9525" cap="flat" cmpd="sng" algn="ctr">
                      <a:solidFill>
                        <a:srgbClr val="2B2B2B"/>
                      </a:solidFill>
                      <a:prstDash val="solid"/>
                      <a:round/>
                      <a:headEnd type="none" w="med" len="med"/>
                      <a:tailEnd type="none" w="med" len="med"/>
                    </a:lnL>
                    <a:lnR w="9525" cap="flat" cmpd="sng" algn="ctr">
                      <a:solidFill>
                        <a:srgbClr val="2B2B2B"/>
                      </a:solidFill>
                      <a:prstDash val="solid"/>
                      <a:round/>
                      <a:headEnd type="none" w="med" len="med"/>
                      <a:tailEnd type="none" w="med" len="med"/>
                    </a:lnR>
                    <a:lnT w="9525" cap="flat" cmpd="sng" algn="ctr">
                      <a:solidFill>
                        <a:srgbClr val="2B2B2B"/>
                      </a:solidFill>
                      <a:prstDash val="solid"/>
                      <a:round/>
                      <a:headEnd type="none" w="med" len="med"/>
                      <a:tailEnd type="none" w="med" len="med"/>
                    </a:lnT>
                    <a:lnB w="9525" cap="flat" cmpd="sng" algn="ctr">
                      <a:solidFill>
                        <a:srgbClr val="2B2B2B"/>
                      </a:solidFill>
                      <a:prstDash val="solid"/>
                      <a:round/>
                      <a:headEnd type="none" w="med" len="med"/>
                      <a:tailEnd type="none" w="med" len="med"/>
                    </a:lnB>
                    <a:solidFill>
                      <a:srgbClr val="FFFCF7"/>
                    </a:solidFill>
                  </a:tcPr>
                </a:tc>
                <a:extLst>
                  <a:ext uri="{0D108BD9-81ED-4DB2-BD59-A6C34878D82A}">
                    <a16:rowId xmlns:a16="http://schemas.microsoft.com/office/drawing/2014/main" val="10007"/>
                  </a:ext>
                </a:extLst>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1491</Words>
  <Application>Microsoft Office PowerPoint</Application>
  <PresentationFormat>Custom</PresentationFormat>
  <Paragraphs>240</Paragraphs>
  <Slides>18</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Agrandir</vt:lpstr>
      <vt:lpstr>Agrandir Bold</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Lập trình an toàn</dc:title>
  <cp:lastModifiedBy>Lưu Gia Huy</cp:lastModifiedBy>
  <cp:revision>2</cp:revision>
  <dcterms:created xsi:type="dcterms:W3CDTF">2006-08-16T00:00:00Z</dcterms:created>
  <dcterms:modified xsi:type="dcterms:W3CDTF">2023-12-29T09:47:11Z</dcterms:modified>
  <dc:identifier>DAFz7l5lnNY</dc:identifier>
</cp:coreProperties>
</file>